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259" r:id="rId2"/>
    <p:sldId id="365" r:id="rId3"/>
    <p:sldId id="366" r:id="rId4"/>
    <p:sldId id="367" r:id="rId5"/>
    <p:sldId id="368" r:id="rId6"/>
    <p:sldId id="369" r:id="rId7"/>
    <p:sldId id="370" r:id="rId8"/>
    <p:sldId id="371" r:id="rId9"/>
    <p:sldId id="372" r:id="rId10"/>
    <p:sldId id="373" r:id="rId11"/>
    <p:sldId id="374" r:id="rId12"/>
    <p:sldId id="375" r:id="rId13"/>
    <p:sldId id="376" r:id="rId14"/>
    <p:sldId id="377" r:id="rId15"/>
    <p:sldId id="378" r:id="rId16"/>
    <p:sldId id="379" r:id="rId17"/>
    <p:sldId id="380" r:id="rId18"/>
    <p:sldId id="381" r:id="rId19"/>
    <p:sldId id="382" r:id="rId20"/>
    <p:sldId id="346" r:id="rId21"/>
    <p:sldId id="343" r:id="rId22"/>
    <p:sldId id="351" r:id="rId23"/>
    <p:sldId id="353" r:id="rId24"/>
    <p:sldId id="354" r:id="rId25"/>
    <p:sldId id="356" r:id="rId26"/>
    <p:sldId id="349" r:id="rId27"/>
    <p:sldId id="357" r:id="rId28"/>
    <p:sldId id="358" r:id="rId29"/>
    <p:sldId id="359" r:id="rId30"/>
    <p:sldId id="360" r:id="rId31"/>
    <p:sldId id="361" r:id="rId32"/>
    <p:sldId id="362" r:id="rId33"/>
    <p:sldId id="363" r:id="rId34"/>
    <p:sldId id="364" r:id="rId35"/>
  </p:sldIdLst>
  <p:sldSz cx="12192000" cy="6858000"/>
  <p:notesSz cx="6858000" cy="9144000"/>
  <p:defaultTextStyle>
    <a:defPPr>
      <a:defRPr lang="th-TH"/>
    </a:defPPr>
    <a:lvl1pPr marL="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97" autoAdjust="0"/>
    <p:restoredTop sz="94660"/>
  </p:normalViewPr>
  <p:slideViewPr>
    <p:cSldViewPr snapToGrid="0">
      <p:cViewPr varScale="1">
        <p:scale>
          <a:sx n="69" d="100"/>
          <a:sy n="69" d="100"/>
        </p:scale>
        <p:origin x="52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235B45-FBDE-4372-A540-F6B0F24B6D21}" type="datetimeFigureOut">
              <a:rPr lang="th-TH" smtClean="0"/>
              <a:t>28/10/66</a:t>
            </a:fld>
            <a:endParaRPr lang="th-T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h-T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5E6D5C-04BF-43C8-B501-63E8BE17D8E8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9836706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93BF885-C205-4FB5-9FF3-70499270C9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5DB6A4FB-537A-48CC-9608-2D5C3908D5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BFBF970E-0A88-4084-BA99-DCF4E8EFBB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567FA-CAE2-4240-AFE8-BE6595EB644A}" type="datetimeFigureOut">
              <a:rPr lang="th-TH" smtClean="0"/>
              <a:t>28/10/66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909E2214-B8C5-4B19-9AE8-FCFE024CFF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28BDF39E-28FE-4EF4-ACE8-3838C6342A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F7B6B-FE65-4B8A-A942-B89671D808F6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55917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91F807E-B953-4C50-A5E5-1BDAEB6AE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7A4A3F41-851D-4ED9-8601-E8D5EB93B7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0528F86C-629B-4172-B657-27BB61D7BF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567FA-CAE2-4240-AFE8-BE6595EB644A}" type="datetimeFigureOut">
              <a:rPr lang="th-TH" smtClean="0"/>
              <a:t>28/10/66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EBE79090-F898-421E-AB6B-C1F98708C6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51855EB5-593C-4DA9-915E-7AF8205EFF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F7B6B-FE65-4B8A-A942-B89671D808F6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6573212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0475D23F-1076-47C4-AF3A-36331A0189A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41122909-48F4-4407-B3D4-9762C08F16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2614CA4A-0004-47E2-A3D8-FB326D337D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567FA-CAE2-4240-AFE8-BE6595EB644A}" type="datetimeFigureOut">
              <a:rPr lang="th-TH" smtClean="0"/>
              <a:t>28/10/66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5CD07CDA-D9D9-47C7-B4AB-4E55786CB6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6BEC63A2-102E-4A8A-BA3F-BA8D314F3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F7B6B-FE65-4B8A-A942-B89671D808F6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6149609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91C5074-D381-4F74-8AEE-24E16F748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1D7C1B4-F303-4683-A563-F68086A9D5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1761B8AB-3FC6-41D1-AD29-7990147EAF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567FA-CAE2-4240-AFE8-BE6595EB644A}" type="datetimeFigureOut">
              <a:rPr lang="th-TH" smtClean="0"/>
              <a:t>28/10/66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C89D7762-8E1B-4826-8F7D-53E718561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826ED90A-ABFA-4390-A3D7-A2105171E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F7B6B-FE65-4B8A-A942-B89671D808F6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6402869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2253D06-9C4A-4B1C-9766-93C0D2063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CB2701E6-B5C7-47BB-B78E-3D5274A923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F0DF4960-C3B8-4E35-BF08-0D246B4401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567FA-CAE2-4240-AFE8-BE6595EB644A}" type="datetimeFigureOut">
              <a:rPr lang="th-TH" smtClean="0"/>
              <a:t>28/10/66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EB81E706-1423-4B23-9F26-9A5CF982C2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4774C299-7B3D-481D-9F9D-B47D19F99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F7B6B-FE65-4B8A-A942-B89671D808F6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996259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0CE7C2F-B3DC-4CEC-B022-C60305A44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89E73D2-86DC-4AC2-97BC-579459E189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4A82AA61-60DF-4BD6-BFB9-5E474083B8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FDA0B181-0AF9-45F6-895F-885F2D123C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567FA-CAE2-4240-AFE8-BE6595EB644A}" type="datetimeFigureOut">
              <a:rPr lang="th-TH" smtClean="0"/>
              <a:t>28/10/66</a:t>
            </a:fld>
            <a:endParaRPr lang="th-T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3F511F3F-BF5D-4BAE-8364-3E499B64A4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21204D4E-F2FE-438B-9B3D-D44F3F30E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F7B6B-FE65-4B8A-A942-B89671D808F6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217723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92B80F5-102B-4EF2-ACEA-F9BB954A30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A47444BF-4358-4E8F-B33D-1433E3DC05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57F47CAE-2C99-4B5F-8F20-7087339582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6302E450-0C13-4F7A-A73F-935177CD0E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098A74C6-DA69-4AD8-8C55-41DEF04A0F9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CFC1791E-4A76-4DE4-ACEC-1D387FB65B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567FA-CAE2-4240-AFE8-BE6595EB644A}" type="datetimeFigureOut">
              <a:rPr lang="th-TH" smtClean="0"/>
              <a:t>28/10/66</a:t>
            </a:fld>
            <a:endParaRPr lang="th-T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0AF4DDD8-49A2-47D7-9CED-F3425B658A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5DE6FEFE-65BF-4932-B640-4E6994848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F7B6B-FE65-4B8A-A942-B89671D808F6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7996255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E95BA59-7AED-41DB-9447-2D76EB2DF9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F9398A5C-F5A9-4104-A69A-F0E9D6FEF1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567FA-CAE2-4240-AFE8-BE6595EB644A}" type="datetimeFigureOut">
              <a:rPr lang="th-TH" smtClean="0"/>
              <a:t>28/10/66</a:t>
            </a:fld>
            <a:endParaRPr lang="th-T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8BDDA232-0CDA-401E-908F-16F01B2688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8B7E5184-FC6D-41FB-9B27-3CEC77998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F7B6B-FE65-4B8A-A942-B89671D808F6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749535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C543AF3F-5502-47FA-AE3C-04C5C50BE6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567FA-CAE2-4240-AFE8-BE6595EB644A}" type="datetimeFigureOut">
              <a:rPr lang="th-TH" smtClean="0"/>
              <a:t>28/10/66</a:t>
            </a:fld>
            <a:endParaRPr lang="th-T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2C077DFA-CD99-439C-9E1A-1720FB009D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4DE17727-967C-40CB-9AA4-F17972FE92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F7B6B-FE65-4B8A-A942-B89671D808F6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9627416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B31F7F4-8AC0-4E6A-A169-CCE026E3BC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3BB8CF8-8C3B-4565-8565-0564F8BF4E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DB7165D3-E028-49B4-ADF9-505C4CF2D4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991217E6-CC0D-487A-BDB7-516300C86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567FA-CAE2-4240-AFE8-BE6595EB644A}" type="datetimeFigureOut">
              <a:rPr lang="th-TH" smtClean="0"/>
              <a:t>28/10/66</a:t>
            </a:fld>
            <a:endParaRPr lang="th-T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E287D813-17F9-47D0-8854-9491B8614C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9B58F89F-ECDD-4488-8942-5F269A9CB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F7B6B-FE65-4B8A-A942-B89671D808F6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793134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542B2CE-413E-41F6-AC9D-4F80E78C98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086CABC1-A6E0-4742-8CE1-FCB1013081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h-T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99D8C338-E27B-45FF-AF0D-E71F6C303B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3B2092A6-5AC6-4AC0-99E2-51C2AF8831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567FA-CAE2-4240-AFE8-BE6595EB644A}" type="datetimeFigureOut">
              <a:rPr lang="th-TH" smtClean="0"/>
              <a:t>28/10/66</a:t>
            </a:fld>
            <a:endParaRPr lang="th-T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3B53F031-65C3-43F1-84AF-E5C0D8BBF5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5F85DE52-3F07-4C0A-87C4-FF7E4F5DF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F7B6B-FE65-4B8A-A942-B89671D808F6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1483722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B48DF4D2-8156-4171-9F7B-DF1BE3908D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E41E5C12-6EF3-4472-83A8-EEB4B9DB02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7FB09240-4141-45DD-B8D8-32B8581190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1567FA-CAE2-4240-AFE8-BE6595EB644A}" type="datetimeFigureOut">
              <a:rPr lang="th-TH" smtClean="0"/>
              <a:t>28/10/66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E26399CE-AA6B-4B90-B965-06EAC65643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395DC769-FD81-4621-9BE7-BBF6044457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CF7B6B-FE65-4B8A-A942-B89671D808F6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8958172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h-TH"/>
      </a:defPPr>
      <a:lvl1pPr marL="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0.png"/><Relationship Id="rId7" Type="http://schemas.openxmlformats.org/officeDocument/2006/relationships/image" Target="../media/image430.png"/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0.png"/><Relationship Id="rId5" Type="http://schemas.openxmlformats.org/officeDocument/2006/relationships/image" Target="../media/image410.png"/><Relationship Id="rId4" Type="http://schemas.openxmlformats.org/officeDocument/2006/relationships/image" Target="../media/image40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7" Type="http://schemas.openxmlformats.org/officeDocument/2006/relationships/image" Target="../media/image47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0.png"/><Relationship Id="rId5" Type="http://schemas.openxmlformats.org/officeDocument/2006/relationships/image" Target="../media/image450.png"/><Relationship Id="rId4" Type="http://schemas.openxmlformats.org/officeDocument/2006/relationships/image" Target="../media/image44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450.png"/><Relationship Id="rId4" Type="http://schemas.openxmlformats.org/officeDocument/2006/relationships/image" Target="../media/image44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80.png"/><Relationship Id="rId7" Type="http://schemas.openxmlformats.org/officeDocument/2006/relationships/image" Target="../media/image120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5" Type="http://schemas.openxmlformats.org/officeDocument/2006/relationships/image" Target="../media/image100.png"/><Relationship Id="rId4" Type="http://schemas.openxmlformats.org/officeDocument/2006/relationships/image" Target="../media/image90.png"/><Relationship Id="rId9" Type="http://schemas.openxmlformats.org/officeDocument/2006/relationships/image" Target="../media/image14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7" Type="http://schemas.openxmlformats.org/officeDocument/2006/relationships/image" Target="../media/image240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0.png"/><Relationship Id="rId5" Type="http://schemas.openxmlformats.org/officeDocument/2006/relationships/image" Target="../media/image220.png"/><Relationship Id="rId4" Type="http://schemas.openxmlformats.org/officeDocument/2006/relationships/image" Target="../media/image21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B1793C7-75D1-4BC6-93E0-19FE06FAA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36334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400" b="1" u="sng" kern="1600" dirty="0">
                <a:solidFill>
                  <a:schemeClr val="tx2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SECOND-WEEK </a:t>
            </a:r>
            <a:br>
              <a:rPr lang="en-US" sz="4400" b="1" u="sng" kern="1600" dirty="0">
                <a:solidFill>
                  <a:schemeClr val="tx2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th-TH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D17EF97-658A-4263-BB1A-F5E3767628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4851399"/>
            <a:ext cx="10903085" cy="1325563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sz="2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Dr. Wazir Muhammad</a:t>
            </a:r>
          </a:p>
          <a:p>
            <a:pPr marL="0" indent="0" algn="ctr">
              <a:buNone/>
            </a:pPr>
            <a:r>
              <a:rPr lang="en-US" b="1" dirty="0">
                <a:latin typeface="Times New Roman" panose="02020603050405020304" pitchFamily="18" charset="0"/>
              </a:rPr>
              <a:t>Electrical Engineering Department</a:t>
            </a:r>
          </a:p>
          <a:p>
            <a:pPr marL="0" indent="0" algn="ctr">
              <a:buNone/>
            </a:pPr>
            <a:r>
              <a:rPr lang="en-US" b="1" dirty="0">
                <a:latin typeface="Times New Roman" panose="02020603050405020304" pitchFamily="18" charset="0"/>
              </a:rPr>
              <a:t>BUET, Khuzdar</a:t>
            </a:r>
            <a:endParaRPr lang="th-T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F8251FEE-5A20-439A-8B8A-7B19DB2F00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1046" y="2609850"/>
            <a:ext cx="4267200" cy="163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4791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52689"/>
            <a:ext cx="11353800" cy="697057"/>
          </a:xfrm>
        </p:spPr>
        <p:txBody>
          <a:bodyPr>
            <a:noAutofit/>
          </a:bodyPr>
          <a:lstStyle/>
          <a:p>
            <a:r>
              <a:rPr lang="en-US" sz="6000" b="1" dirty="0" smtClean="0">
                <a:solidFill>
                  <a:srgbClr val="7030A0"/>
                </a:solidFill>
              </a:rPr>
              <a:t>Step-2: Find the Root Locus Branch</a:t>
            </a:r>
            <a:endParaRPr lang="en-US" sz="6000" b="1" dirty="0">
              <a:solidFill>
                <a:srgbClr val="7030A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031298"/>
            <a:ext cx="11979564" cy="4351338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3600" dirty="0" smtClean="0"/>
              <a:t>Take one test point on inspecting region, if the point is having odd number of right side poles and /or zeros, the region is root locus or else it is not root locus. </a:t>
            </a:r>
          </a:p>
          <a:p>
            <a:pPr algn="just"/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8612" y="3796144"/>
            <a:ext cx="6913258" cy="282482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218730" y="3309374"/>
                <a:ext cx="11704706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𝑁𝑜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: 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𝑅𝑜𝑜𝑡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𝐿𝑜𝑐𝑢𝑠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𝐵𝑟𝑎𝑛𝑐h𝑒𝑠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𝑁𝑜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: 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𝑃𝑜𝑙𝑒𝑠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730" y="3309374"/>
                <a:ext cx="11704706" cy="55399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/>
              <p:cNvSpPr txBox="1"/>
              <p:nvPr/>
            </p:nvSpPr>
            <p:spPr>
              <a:xfrm>
                <a:off x="218730" y="2512269"/>
                <a:ext cx="7881325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𝑃𝑜𝑙𝑒𝑠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 →</m:t>
                      </m:r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=0;</m:t>
                      </m:r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;</m:t>
                      </m:r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−5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;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730" y="2512269"/>
                <a:ext cx="7881325" cy="615553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13800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152689"/>
            <a:ext cx="11353800" cy="697057"/>
          </a:xfrm>
        </p:spPr>
        <p:txBody>
          <a:bodyPr>
            <a:noAutofit/>
          </a:bodyPr>
          <a:lstStyle/>
          <a:p>
            <a:r>
              <a:rPr lang="en-US" sz="6000" b="1" dirty="0" smtClean="0">
                <a:solidFill>
                  <a:srgbClr val="7030A0"/>
                </a:solidFill>
              </a:rPr>
              <a:t>Step-3: Angle of Asymptotes</a:t>
            </a:r>
            <a:endParaRPr lang="en-US" sz="6000" b="1" dirty="0">
              <a:solidFill>
                <a:srgbClr val="7030A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4"/>
              <p:cNvSpPr/>
              <p:nvPr/>
            </p:nvSpPr>
            <p:spPr>
              <a:xfrm>
                <a:off x="295563" y="831310"/>
                <a:ext cx="9476510" cy="12039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>
                          <a:latin typeface="Cambria Math" panose="02040503050406030204" pitchFamily="18" charset="0"/>
                        </a:rPr>
                        <m:t>𝐴𝑛𝑔𝑙𝑒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𝑎𝑠𝑦𝑚𝑜𝑡𝑜𝑡𝑒𝑠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± </m:t>
                          </m:r>
                          <m:sSup>
                            <m:sSupPr>
                              <m:ctrlPr>
                                <a:rPr lang="en-US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180</m:t>
                              </m:r>
                            </m:e>
                            <m:sup>
                              <m:r>
                                <a:rPr lang="en-US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p>
                          </m:sSup>
                          <m: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(2</m:t>
                          </m:r>
                          <m: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+1)</m:t>
                          </m:r>
                        </m:num>
                        <m:den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</m:oMath>
                  </m:oMathPara>
                </a14:m>
                <a:endParaRPr lang="en-US" sz="3600" dirty="0"/>
              </a:p>
            </p:txBody>
          </p:sp>
        </mc:Choice>
        <mc:Fallback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563" y="831310"/>
                <a:ext cx="9476510" cy="1203919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/>
              <p:cNvSpPr/>
              <p:nvPr/>
            </p:nvSpPr>
            <p:spPr>
              <a:xfrm>
                <a:off x="378032" y="2254585"/>
                <a:ext cx="10133608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𝑁𝑜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. 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𝑝𝑜𝑙𝑒𝑠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;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𝑁𝑜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. 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𝑧𝑒𝑟𝑜𝑠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=0, 1, 2, …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032" y="2254585"/>
                <a:ext cx="10133608" cy="58477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/>
              <p:cNvSpPr txBox="1"/>
              <p:nvPr/>
            </p:nvSpPr>
            <p:spPr>
              <a:xfrm>
                <a:off x="295563" y="3092987"/>
                <a:ext cx="10095346" cy="86459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𝑖𝑓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=0 ↔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𝐴𝑜𝐴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± </m:t>
                          </m:r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180</m:t>
                              </m:r>
                            </m:e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p>
                          </m:sSup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(2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+1)</m:t>
                          </m:r>
                        </m:num>
                        <m:den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± </m:t>
                          </m:r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180</m:t>
                              </m:r>
                            </m:e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p>
                          </m:sSup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(2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∗0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+1)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 </m:t>
                      </m:r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563" y="3092987"/>
                <a:ext cx="10095346" cy="864596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/>
              <p:cNvSpPr txBox="1"/>
              <p:nvPr/>
            </p:nvSpPr>
            <p:spPr>
              <a:xfrm>
                <a:off x="286327" y="4630707"/>
                <a:ext cx="10317019" cy="86459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𝑖𝑓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=1 ↔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𝐴𝑜𝐴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± </m:t>
                          </m:r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180</m:t>
                              </m:r>
                            </m:e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p>
                          </m:sSup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(2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+1)</m:t>
                          </m:r>
                        </m:num>
                        <m:den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± </m:t>
                          </m:r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180</m:t>
                              </m:r>
                            </m:e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p>
                          </m:sSup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(2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∗1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+1)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18</m:t>
                      </m:r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327" y="4630707"/>
                <a:ext cx="10317019" cy="864596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/>
              <p:cNvSpPr txBox="1"/>
              <p:nvPr/>
            </p:nvSpPr>
            <p:spPr>
              <a:xfrm>
                <a:off x="0" y="5993404"/>
                <a:ext cx="10603346" cy="86459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𝑖𝑓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=2↔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𝐴𝑜𝐴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± </m:t>
                          </m:r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180</m:t>
                              </m:r>
                            </m:e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p>
                          </m:sSup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(2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+1)</m:t>
                          </m:r>
                        </m:num>
                        <m:den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± </m:t>
                          </m:r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180</m:t>
                              </m:r>
                            </m:e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p>
                          </m:sSup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(2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∗2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+1)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30</m:t>
                      </m:r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993404"/>
                <a:ext cx="10603346" cy="864596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79687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84403" y="171162"/>
            <a:ext cx="11353800" cy="697057"/>
          </a:xfrm>
        </p:spPr>
        <p:txBody>
          <a:bodyPr>
            <a:noAutofit/>
          </a:bodyPr>
          <a:lstStyle/>
          <a:p>
            <a:r>
              <a:rPr lang="en-US" sz="6000" b="1" dirty="0" smtClean="0">
                <a:solidFill>
                  <a:srgbClr val="7030A0"/>
                </a:solidFill>
              </a:rPr>
              <a:t>Step-4: Centroid</a:t>
            </a:r>
            <a:endParaRPr lang="en-US" sz="6000" b="1" dirty="0">
              <a:solidFill>
                <a:srgbClr val="7030A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/>
              <p:cNvSpPr txBox="1"/>
              <p:nvPr/>
            </p:nvSpPr>
            <p:spPr>
              <a:xfrm>
                <a:off x="51773" y="1360661"/>
                <a:ext cx="12019059" cy="7788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𝐶𝑒𝑛𝑡𝑟𝑜𝑖𝑑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𝑝𝑜𝑙𝑒𝑠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 − </m:t>
                              </m:r>
                              <m:nary>
                                <m:naryPr>
                                  <m:chr m:val="∑"/>
                                  <m:subHide m:val="on"/>
                                  <m:supHide m:val="on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𝑧𝑒𝑟𝑜𝑠</m:t>
                                  </m:r>
                                </m:e>
                              </m:nary>
                            </m:e>
                          </m:nary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𝑁𝑢𝑚𝑏𝑒𝑟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𝑃𝑜𝑙𝑒𝑠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𝑁𝑢𝑚𝑏𝑒𝑟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𝑍𝑒𝑟𝑜𝑠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 −(0)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0 −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1 −5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3−0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73" y="1360661"/>
                <a:ext cx="12019059" cy="778803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/>
              <p:cNvSpPr txBox="1"/>
              <p:nvPr/>
            </p:nvSpPr>
            <p:spPr>
              <a:xfrm>
                <a:off x="5722916" y="519690"/>
                <a:ext cx="6314421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𝑃𝑜𝑙𝑒𝑠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 →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=0;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;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−5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;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2916" y="519690"/>
                <a:ext cx="6314421" cy="49244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/>
              <p:cNvSpPr txBox="1"/>
              <p:nvPr/>
            </p:nvSpPr>
            <p:spPr>
              <a:xfrm>
                <a:off x="236621" y="2343426"/>
                <a:ext cx="8495724" cy="7788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𝐶𝑒𝑛𝑡𝑟𝑜𝑖𝑑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𝑝𝑜𝑙𝑒𝑠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 − </m:t>
                              </m:r>
                              <m:nary>
                                <m:naryPr>
                                  <m:chr m:val="∑"/>
                                  <m:subHide m:val="on"/>
                                  <m:supHide m:val="on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𝑧𝑒𝑟𝑜𝑠</m:t>
                                  </m:r>
                                </m:e>
                              </m:nary>
                            </m:e>
                          </m:nary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𝑁𝑢𝑚𝑏𝑒𝑟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𝑃𝑜𝑙𝑒𝑠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𝑁𝑢𝑚𝑏𝑒𝑟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𝑍𝑒𝑟𝑜𝑠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−6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=−2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621" y="2343426"/>
                <a:ext cx="8495724" cy="778803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61301" y="3122229"/>
            <a:ext cx="5410263" cy="3658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711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06508"/>
            <a:ext cx="10515600" cy="57453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6000" b="1" dirty="0" smtClean="0">
                <a:solidFill>
                  <a:srgbClr val="7030A0"/>
                </a:solidFill>
              </a:rPr>
              <a:t>Angle of Departure</a:t>
            </a:r>
            <a:endParaRPr lang="en-US" sz="6000" b="1" dirty="0">
              <a:solidFill>
                <a:srgbClr val="7030A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9455" y="731922"/>
            <a:ext cx="1098434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 smtClean="0"/>
              <a:t>If we have a complex poles, than we used Angle of Departure.</a:t>
            </a:r>
            <a:endParaRPr lang="en-US" sz="32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604981" y="1597891"/>
                <a:ext cx="6557821" cy="11534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+9)</m:t>
                          </m:r>
                        </m:num>
                        <m:den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+4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+11)</m:t>
                          </m:r>
                        </m:den>
                      </m:f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𝑍𝑒𝑟𝑜𝑠</m:t>
                          </m:r>
                        </m:num>
                        <m:den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𝑃𝑜𝑙𝑒𝑠</m:t>
                          </m:r>
                        </m:den>
                      </m:f>
                    </m:oMath>
                  </m:oMathPara>
                </a14:m>
                <a:endParaRPr lang="en-US" sz="3600" dirty="0"/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981" y="1597891"/>
                <a:ext cx="6557821" cy="1153457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/>
              <p:cNvSpPr/>
              <p:nvPr/>
            </p:nvSpPr>
            <p:spPr>
              <a:xfrm>
                <a:off x="147782" y="3270972"/>
                <a:ext cx="8351902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𝑃𝑜𝑙𝑒𝑠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 ↔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=0, −2+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𝑗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2.64, −2−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𝑗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2.64   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782" y="3270972"/>
                <a:ext cx="8351902" cy="646331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7"/>
              <p:cNvSpPr/>
              <p:nvPr/>
            </p:nvSpPr>
            <p:spPr>
              <a:xfrm>
                <a:off x="147782" y="4177116"/>
                <a:ext cx="3748077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𝑍𝑒𝑟𝑜𝑠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 ↔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𝑍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=−9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782" y="4177116"/>
                <a:ext cx="3748077" cy="646331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369455" y="5844387"/>
            <a:ext cx="118225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In this case Complex poles are available, so calculate the Angle of Departure 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951142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693" y="143397"/>
            <a:ext cx="11637818" cy="658587"/>
          </a:xfrm>
        </p:spPr>
        <p:txBody>
          <a:bodyPr>
            <a:noAutofit/>
          </a:bodyPr>
          <a:lstStyle/>
          <a:p>
            <a:r>
              <a:rPr lang="en-US" sz="4800" b="1" dirty="0" smtClean="0">
                <a:solidFill>
                  <a:srgbClr val="7030A0"/>
                </a:solidFill>
              </a:rPr>
              <a:t>Calculate The Angle of Departure</a:t>
            </a:r>
            <a:endParaRPr lang="en-US" sz="4800" b="1" dirty="0">
              <a:solidFill>
                <a:srgbClr val="7030A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5596" y="1023712"/>
            <a:ext cx="4599240" cy="452136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4"/>
              <p:cNvSpPr/>
              <p:nvPr/>
            </p:nvSpPr>
            <p:spPr>
              <a:xfrm>
                <a:off x="-73891" y="1950171"/>
                <a:ext cx="7455631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𝑃𝑜𝑙𝑒𝑠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 ↔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=0, −2+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𝑗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2.64, −2−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𝑗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2.64   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3891" y="1950171"/>
                <a:ext cx="7455631" cy="58477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/>
              <p:cNvSpPr/>
              <p:nvPr/>
            </p:nvSpPr>
            <p:spPr>
              <a:xfrm>
                <a:off x="73891" y="2794429"/>
                <a:ext cx="3353739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𝑍𝑒𝑟𝑜𝑠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 ↔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𝑍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=−9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91" y="2794429"/>
                <a:ext cx="3353739" cy="58477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338066" y="3701679"/>
            <a:ext cx="617912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dirty="0" smtClean="0"/>
              <a:t>Choose any pole and connect all other poles with selected pole, in this case we select +j2.64 as a reference pole</a:t>
            </a:r>
            <a:endParaRPr lang="en-US" sz="28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/>
              <p:cNvSpPr txBox="1"/>
              <p:nvPr/>
            </p:nvSpPr>
            <p:spPr>
              <a:xfrm>
                <a:off x="-73891" y="5766804"/>
                <a:ext cx="1144640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𝐴𝑛𝑔𝑙𝑒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𝐷𝑒𝑎𝑝𝑟𝑡𝑢𝑟𝑒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=180 −(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𝑠𝑢𝑚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𝑟𝑒𝑚𝑎𝑖𝑛𝑖𝑛𝑔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𝑝𝑜𝑙𝑒𝑠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𝑒𝑥𝑐𝑒𝑝𝑡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𝑟𝑒𝑓𝑟𝑒𝑛𝑐𝑒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𝑝𝑜𝑙𝑒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𝑠𝑢𝑚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𝑟𝑒𝑚𝑎𝑖𝑛𝑖𝑛𝑔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𝑧𝑒𝑟𝑜𝑠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3891" y="5766804"/>
                <a:ext cx="11446402" cy="276999"/>
              </a:xfrm>
              <a:prstGeom prst="rect">
                <a:avLst/>
              </a:prstGeom>
              <a:blipFill rotWithShape="0">
                <a:blip r:embed="rId5"/>
                <a:stretch>
                  <a:fillRect l="-53" r="-52236" b="-5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/>
              <p:cNvSpPr txBox="1"/>
              <p:nvPr/>
            </p:nvSpPr>
            <p:spPr>
              <a:xfrm>
                <a:off x="338066" y="6296310"/>
                <a:ext cx="777469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𝐴𝑛𝑔𝑙𝑒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𝐷𝑒𝑎𝑝𝑟𝑡𝑢𝑟𝑒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=180 −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127+90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=−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17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066" y="6296310"/>
                <a:ext cx="7774692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862"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62310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5426" y="971549"/>
            <a:ext cx="6753224" cy="5705475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23693" y="143397"/>
            <a:ext cx="11637818" cy="658587"/>
          </a:xfrm>
        </p:spPr>
        <p:txBody>
          <a:bodyPr>
            <a:noAutofit/>
          </a:bodyPr>
          <a:lstStyle/>
          <a:p>
            <a:r>
              <a:rPr lang="en-US" sz="4800" b="1" dirty="0" smtClean="0">
                <a:solidFill>
                  <a:srgbClr val="7030A0"/>
                </a:solidFill>
              </a:rPr>
              <a:t>Calculate The Angle of Departure</a:t>
            </a:r>
            <a:endParaRPr lang="en-US" sz="4800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1581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06508"/>
            <a:ext cx="10515600" cy="57453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6000" b="1" dirty="0" smtClean="0">
                <a:solidFill>
                  <a:srgbClr val="7030A0"/>
                </a:solidFill>
              </a:rPr>
              <a:t>Angle of Arrival</a:t>
            </a:r>
            <a:endParaRPr lang="en-US" sz="6000" b="1" dirty="0">
              <a:solidFill>
                <a:srgbClr val="7030A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9455" y="731922"/>
            <a:ext cx="1098434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 smtClean="0"/>
              <a:t>If we have a complex zeros, than we used Angle of Arrival</a:t>
            </a:r>
            <a:endParaRPr lang="en-US" sz="32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604981" y="1597891"/>
                <a:ext cx="6671313" cy="12098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+4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+20)</m:t>
                          </m:r>
                        </m:num>
                        <m:den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+3)</m:t>
                          </m:r>
                        </m:den>
                      </m:f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𝑍𝑒𝑟𝑜𝑠</m:t>
                          </m:r>
                        </m:num>
                        <m:den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𝑃𝑜𝑙𝑒𝑠</m:t>
                          </m:r>
                        </m:den>
                      </m:f>
                    </m:oMath>
                  </m:oMathPara>
                </a14:m>
                <a:endParaRPr lang="en-US" sz="3600" dirty="0"/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981" y="1597891"/>
                <a:ext cx="6671313" cy="1209883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/>
              <p:cNvSpPr/>
              <p:nvPr/>
            </p:nvSpPr>
            <p:spPr>
              <a:xfrm>
                <a:off x="147782" y="3270972"/>
                <a:ext cx="4227375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𝑃𝑜𝑙𝑒𝑠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 ↔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=0, −3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782" y="3270972"/>
                <a:ext cx="4227375" cy="646331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7"/>
              <p:cNvSpPr/>
              <p:nvPr/>
            </p:nvSpPr>
            <p:spPr>
              <a:xfrm>
                <a:off x="147782" y="4177116"/>
                <a:ext cx="6817828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𝑍𝑒𝑟𝑜𝑠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 ↔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𝑍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=−2+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𝑗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4; −2 −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𝑗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782" y="4177116"/>
                <a:ext cx="6817828" cy="646331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181263" y="5506321"/>
            <a:ext cx="113607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In this case Complex Zeros are available, so calculate the Angle of Arrival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434084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693" y="143397"/>
            <a:ext cx="11637818" cy="658587"/>
          </a:xfrm>
        </p:spPr>
        <p:txBody>
          <a:bodyPr>
            <a:noAutofit/>
          </a:bodyPr>
          <a:lstStyle/>
          <a:p>
            <a:r>
              <a:rPr lang="en-US" sz="4800" b="1" dirty="0" smtClean="0">
                <a:solidFill>
                  <a:srgbClr val="7030A0"/>
                </a:solidFill>
              </a:rPr>
              <a:t>Calculate The Angle of Arrival</a:t>
            </a:r>
            <a:endParaRPr lang="en-US" sz="4800" b="1" dirty="0">
              <a:solidFill>
                <a:srgbClr val="7030A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38066" y="3701679"/>
            <a:ext cx="617912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dirty="0" smtClean="0"/>
              <a:t>Choose any zero and connect all other zeros with selected zero, in this case we select +j4 as a reference pole</a:t>
            </a:r>
            <a:endParaRPr lang="en-US" sz="28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/>
              <p:cNvSpPr txBox="1"/>
              <p:nvPr/>
            </p:nvSpPr>
            <p:spPr>
              <a:xfrm>
                <a:off x="-73891" y="5766804"/>
                <a:ext cx="1151443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𝐴𝑛𝑔𝑙𝑒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𝐴𝑟𝑟𝑖𝑣𝑎𝑙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=180 −(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𝑠𝑢𝑚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𝑟𝑒𝑚𝑎𝑖𝑛𝑖𝑛𝑔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𝑧𝑒𝑟𝑜𝑠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𝑒𝑥𝑐𝑒𝑝𝑡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𝑟𝑒𝑓𝑟𝑒𝑛𝑐𝑒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𝑧𝑒𝑟𝑜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𝑠𝑢𝑚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𝑟𝑒𝑚𝑎𝑖𝑛𝑖𝑛𝑔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𝑃𝑜𝑙𝑒𝑠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3891" y="5766804"/>
                <a:ext cx="11514434" cy="276999"/>
              </a:xfrm>
              <a:prstGeom prst="rect">
                <a:avLst/>
              </a:prstGeom>
              <a:blipFill rotWithShape="0">
                <a:blip r:embed="rId2"/>
                <a:stretch>
                  <a:fillRect l="-53" r="-46427" b="-5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/>
              <p:cNvSpPr txBox="1"/>
              <p:nvPr/>
            </p:nvSpPr>
            <p:spPr>
              <a:xfrm>
                <a:off x="338066" y="6296310"/>
                <a:ext cx="8114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𝐴𝑛𝑔𝑙𝑒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𝐷𝑒𝑎𝑝𝑟𝑡𝑢𝑟𝑒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=180 −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−90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118+74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282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066" y="6296310"/>
                <a:ext cx="8114529" cy="369332"/>
              </a:xfrm>
              <a:prstGeom prst="rect">
                <a:avLst/>
              </a:prstGeom>
              <a:blipFill rotWithShape="0">
                <a:blip r:embed="rId3"/>
                <a:stretch>
                  <a:fillRect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5039" y="572255"/>
            <a:ext cx="4336472" cy="337994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2" name="Rectangle 11"/>
              <p:cNvSpPr/>
              <p:nvPr/>
            </p:nvSpPr>
            <p:spPr>
              <a:xfrm>
                <a:off x="338066" y="1158948"/>
                <a:ext cx="4227375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𝑃𝑜𝑙𝑒𝑠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 ↔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=0, −3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066" y="1158948"/>
                <a:ext cx="4227375" cy="646331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Rectangle 12"/>
              <p:cNvSpPr/>
              <p:nvPr/>
            </p:nvSpPr>
            <p:spPr>
              <a:xfrm>
                <a:off x="338066" y="2065092"/>
                <a:ext cx="6817828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𝑍𝑒𝑟𝑜𝑠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 ↔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𝑍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=−2+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𝑗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4; −2 −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𝑗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066" y="2065092"/>
                <a:ext cx="6817828" cy="646331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89196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8508" y="548254"/>
            <a:ext cx="7970982" cy="6212764"/>
          </a:xfrm>
          <a:prstGeom prst="rect">
            <a:avLst/>
          </a:prstGeom>
        </p:spPr>
      </p:pic>
      <p:sp>
        <p:nvSpPr>
          <p:cNvPr id="5" name="Freeform 4"/>
          <p:cNvSpPr/>
          <p:nvPr/>
        </p:nvSpPr>
        <p:spPr>
          <a:xfrm>
            <a:off x="4433455" y="969818"/>
            <a:ext cx="5680363" cy="1126837"/>
          </a:xfrm>
          <a:custGeom>
            <a:avLst/>
            <a:gdLst>
              <a:gd name="connsiteX0" fmla="*/ 0 w 5680363"/>
              <a:gd name="connsiteY0" fmla="*/ 1126837 h 1126837"/>
              <a:gd name="connsiteX1" fmla="*/ 46181 w 5680363"/>
              <a:gd name="connsiteY1" fmla="*/ 1052946 h 1126837"/>
              <a:gd name="connsiteX2" fmla="*/ 147781 w 5680363"/>
              <a:gd name="connsiteY2" fmla="*/ 942109 h 1126837"/>
              <a:gd name="connsiteX3" fmla="*/ 267854 w 5680363"/>
              <a:gd name="connsiteY3" fmla="*/ 803564 h 1126837"/>
              <a:gd name="connsiteX4" fmla="*/ 350981 w 5680363"/>
              <a:gd name="connsiteY4" fmla="*/ 738909 h 1126837"/>
              <a:gd name="connsiteX5" fmla="*/ 508000 w 5680363"/>
              <a:gd name="connsiteY5" fmla="*/ 600364 h 1126837"/>
              <a:gd name="connsiteX6" fmla="*/ 600363 w 5680363"/>
              <a:gd name="connsiteY6" fmla="*/ 526473 h 1126837"/>
              <a:gd name="connsiteX7" fmla="*/ 729672 w 5680363"/>
              <a:gd name="connsiteY7" fmla="*/ 424873 h 1126837"/>
              <a:gd name="connsiteX8" fmla="*/ 757381 w 5680363"/>
              <a:gd name="connsiteY8" fmla="*/ 415637 h 1126837"/>
              <a:gd name="connsiteX9" fmla="*/ 849745 w 5680363"/>
              <a:gd name="connsiteY9" fmla="*/ 424873 h 1126837"/>
              <a:gd name="connsiteX10" fmla="*/ 877454 w 5680363"/>
              <a:gd name="connsiteY10" fmla="*/ 443346 h 1126837"/>
              <a:gd name="connsiteX11" fmla="*/ 914400 w 5680363"/>
              <a:gd name="connsiteY11" fmla="*/ 471055 h 1126837"/>
              <a:gd name="connsiteX12" fmla="*/ 942109 w 5680363"/>
              <a:gd name="connsiteY12" fmla="*/ 498764 h 1126837"/>
              <a:gd name="connsiteX13" fmla="*/ 988290 w 5680363"/>
              <a:gd name="connsiteY13" fmla="*/ 517237 h 1126837"/>
              <a:gd name="connsiteX14" fmla="*/ 1016000 w 5680363"/>
              <a:gd name="connsiteY14" fmla="*/ 544946 h 1126837"/>
              <a:gd name="connsiteX15" fmla="*/ 1071418 w 5680363"/>
              <a:gd name="connsiteY15" fmla="*/ 581891 h 1126837"/>
              <a:gd name="connsiteX16" fmla="*/ 1099127 w 5680363"/>
              <a:gd name="connsiteY16" fmla="*/ 618837 h 1126837"/>
              <a:gd name="connsiteX17" fmla="*/ 1163781 w 5680363"/>
              <a:gd name="connsiteY17" fmla="*/ 655782 h 1126837"/>
              <a:gd name="connsiteX18" fmla="*/ 1219200 w 5680363"/>
              <a:gd name="connsiteY18" fmla="*/ 692727 h 1126837"/>
              <a:gd name="connsiteX19" fmla="*/ 1256145 w 5680363"/>
              <a:gd name="connsiteY19" fmla="*/ 711200 h 1126837"/>
              <a:gd name="connsiteX20" fmla="*/ 1283854 w 5680363"/>
              <a:gd name="connsiteY20" fmla="*/ 738909 h 1126837"/>
              <a:gd name="connsiteX21" fmla="*/ 1311563 w 5680363"/>
              <a:gd name="connsiteY21" fmla="*/ 748146 h 1126837"/>
              <a:gd name="connsiteX22" fmla="*/ 1422400 w 5680363"/>
              <a:gd name="connsiteY22" fmla="*/ 794327 h 1126837"/>
              <a:gd name="connsiteX23" fmla="*/ 1468581 w 5680363"/>
              <a:gd name="connsiteY23" fmla="*/ 822037 h 1126837"/>
              <a:gd name="connsiteX24" fmla="*/ 1505527 w 5680363"/>
              <a:gd name="connsiteY24" fmla="*/ 831273 h 1126837"/>
              <a:gd name="connsiteX25" fmla="*/ 1616363 w 5680363"/>
              <a:gd name="connsiteY25" fmla="*/ 895927 h 1126837"/>
              <a:gd name="connsiteX26" fmla="*/ 1681018 w 5680363"/>
              <a:gd name="connsiteY26" fmla="*/ 914400 h 1126837"/>
              <a:gd name="connsiteX27" fmla="*/ 1819563 w 5680363"/>
              <a:gd name="connsiteY27" fmla="*/ 942109 h 1126837"/>
              <a:gd name="connsiteX28" fmla="*/ 2133600 w 5680363"/>
              <a:gd name="connsiteY28" fmla="*/ 932873 h 1126837"/>
              <a:gd name="connsiteX29" fmla="*/ 2179781 w 5680363"/>
              <a:gd name="connsiteY29" fmla="*/ 905164 h 1126837"/>
              <a:gd name="connsiteX30" fmla="*/ 2235200 w 5680363"/>
              <a:gd name="connsiteY30" fmla="*/ 886691 h 1126837"/>
              <a:gd name="connsiteX31" fmla="*/ 2318327 w 5680363"/>
              <a:gd name="connsiteY31" fmla="*/ 840509 h 1126837"/>
              <a:gd name="connsiteX32" fmla="*/ 2382981 w 5680363"/>
              <a:gd name="connsiteY32" fmla="*/ 803564 h 1126837"/>
              <a:gd name="connsiteX33" fmla="*/ 2410690 w 5680363"/>
              <a:gd name="connsiteY33" fmla="*/ 794327 h 1126837"/>
              <a:gd name="connsiteX34" fmla="*/ 2530763 w 5680363"/>
              <a:gd name="connsiteY34" fmla="*/ 757382 h 1126837"/>
              <a:gd name="connsiteX35" fmla="*/ 2706254 w 5680363"/>
              <a:gd name="connsiteY35" fmla="*/ 711200 h 1126837"/>
              <a:gd name="connsiteX36" fmla="*/ 2881745 w 5680363"/>
              <a:gd name="connsiteY36" fmla="*/ 692727 h 1126837"/>
              <a:gd name="connsiteX37" fmla="*/ 2992581 w 5680363"/>
              <a:gd name="connsiteY37" fmla="*/ 674255 h 1126837"/>
              <a:gd name="connsiteX38" fmla="*/ 3084945 w 5680363"/>
              <a:gd name="connsiteY38" fmla="*/ 655782 h 1126837"/>
              <a:gd name="connsiteX39" fmla="*/ 3260436 w 5680363"/>
              <a:gd name="connsiteY39" fmla="*/ 637309 h 1126837"/>
              <a:gd name="connsiteX40" fmla="*/ 3454400 w 5680363"/>
              <a:gd name="connsiteY40" fmla="*/ 609600 h 1126837"/>
              <a:gd name="connsiteX41" fmla="*/ 4331854 w 5680363"/>
              <a:gd name="connsiteY41" fmla="*/ 581891 h 1126837"/>
              <a:gd name="connsiteX42" fmla="*/ 4525818 w 5680363"/>
              <a:gd name="connsiteY42" fmla="*/ 554182 h 1126837"/>
              <a:gd name="connsiteX43" fmla="*/ 4562763 w 5680363"/>
              <a:gd name="connsiteY43" fmla="*/ 535709 h 1126837"/>
              <a:gd name="connsiteX44" fmla="*/ 4590472 w 5680363"/>
              <a:gd name="connsiteY44" fmla="*/ 526473 h 1126837"/>
              <a:gd name="connsiteX45" fmla="*/ 4618181 w 5680363"/>
              <a:gd name="connsiteY45" fmla="*/ 498764 h 1126837"/>
              <a:gd name="connsiteX46" fmla="*/ 4682836 w 5680363"/>
              <a:gd name="connsiteY46" fmla="*/ 461818 h 1126837"/>
              <a:gd name="connsiteX47" fmla="*/ 4738254 w 5680363"/>
              <a:gd name="connsiteY47" fmla="*/ 443346 h 1126837"/>
              <a:gd name="connsiteX48" fmla="*/ 4849090 w 5680363"/>
              <a:gd name="connsiteY48" fmla="*/ 397164 h 1126837"/>
              <a:gd name="connsiteX49" fmla="*/ 4959927 w 5680363"/>
              <a:gd name="connsiteY49" fmla="*/ 350982 h 1126837"/>
              <a:gd name="connsiteX50" fmla="*/ 5015345 w 5680363"/>
              <a:gd name="connsiteY50" fmla="*/ 323273 h 1126837"/>
              <a:gd name="connsiteX51" fmla="*/ 5080000 w 5680363"/>
              <a:gd name="connsiteY51" fmla="*/ 314037 h 1126837"/>
              <a:gd name="connsiteX52" fmla="*/ 5126181 w 5680363"/>
              <a:gd name="connsiteY52" fmla="*/ 304800 h 1126837"/>
              <a:gd name="connsiteX53" fmla="*/ 5200072 w 5680363"/>
              <a:gd name="connsiteY53" fmla="*/ 277091 h 1126837"/>
              <a:gd name="connsiteX54" fmla="*/ 5264727 w 5680363"/>
              <a:gd name="connsiteY54" fmla="*/ 249382 h 1126837"/>
              <a:gd name="connsiteX55" fmla="*/ 5329381 w 5680363"/>
              <a:gd name="connsiteY55" fmla="*/ 240146 h 1126837"/>
              <a:gd name="connsiteX56" fmla="*/ 5532581 w 5680363"/>
              <a:gd name="connsiteY56" fmla="*/ 203200 h 1126837"/>
              <a:gd name="connsiteX57" fmla="*/ 5624945 w 5680363"/>
              <a:gd name="connsiteY57" fmla="*/ 175491 h 1126837"/>
              <a:gd name="connsiteX58" fmla="*/ 5652654 w 5680363"/>
              <a:gd name="connsiteY58" fmla="*/ 166255 h 1126837"/>
              <a:gd name="connsiteX59" fmla="*/ 5680363 w 5680363"/>
              <a:gd name="connsiteY59" fmla="*/ 147782 h 1126837"/>
              <a:gd name="connsiteX60" fmla="*/ 5652654 w 5680363"/>
              <a:gd name="connsiteY60" fmla="*/ 138546 h 1126837"/>
              <a:gd name="connsiteX61" fmla="*/ 5504872 w 5680363"/>
              <a:gd name="connsiteY61" fmla="*/ 120073 h 1126837"/>
              <a:gd name="connsiteX62" fmla="*/ 5338618 w 5680363"/>
              <a:gd name="connsiteY62" fmla="*/ 92364 h 1126837"/>
              <a:gd name="connsiteX63" fmla="*/ 5255490 w 5680363"/>
              <a:gd name="connsiteY63" fmla="*/ 73891 h 1126837"/>
              <a:gd name="connsiteX64" fmla="*/ 5153890 w 5680363"/>
              <a:gd name="connsiteY64" fmla="*/ 64655 h 1126837"/>
              <a:gd name="connsiteX65" fmla="*/ 5098472 w 5680363"/>
              <a:gd name="connsiteY65" fmla="*/ 55418 h 1126837"/>
              <a:gd name="connsiteX66" fmla="*/ 5384800 w 5680363"/>
              <a:gd name="connsiteY66" fmla="*/ 36946 h 1126837"/>
              <a:gd name="connsiteX67" fmla="*/ 5486400 w 5680363"/>
              <a:gd name="connsiteY67" fmla="*/ 9237 h 1126837"/>
              <a:gd name="connsiteX68" fmla="*/ 5514109 w 5680363"/>
              <a:gd name="connsiteY68" fmla="*/ 0 h 1126837"/>
              <a:gd name="connsiteX69" fmla="*/ 5504872 w 5680363"/>
              <a:gd name="connsiteY69" fmla="*/ 203200 h 1126837"/>
              <a:gd name="connsiteX70" fmla="*/ 5486400 w 5680363"/>
              <a:gd name="connsiteY70" fmla="*/ 267855 h 1126837"/>
              <a:gd name="connsiteX71" fmla="*/ 5458690 w 5680363"/>
              <a:gd name="connsiteY71" fmla="*/ 314037 h 1126837"/>
              <a:gd name="connsiteX72" fmla="*/ 5430981 w 5680363"/>
              <a:gd name="connsiteY72" fmla="*/ 378691 h 1126837"/>
              <a:gd name="connsiteX73" fmla="*/ 5412509 w 5680363"/>
              <a:gd name="connsiteY73" fmla="*/ 443346 h 1126837"/>
              <a:gd name="connsiteX74" fmla="*/ 5384800 w 5680363"/>
              <a:gd name="connsiteY74" fmla="*/ 517237 h 1126837"/>
              <a:gd name="connsiteX75" fmla="*/ 5375563 w 5680363"/>
              <a:gd name="connsiteY75" fmla="*/ 572655 h 1126837"/>
              <a:gd name="connsiteX76" fmla="*/ 5357090 w 5680363"/>
              <a:gd name="connsiteY76" fmla="*/ 618837 h 1126837"/>
              <a:gd name="connsiteX77" fmla="*/ 5329381 w 5680363"/>
              <a:gd name="connsiteY77" fmla="*/ 711200 h 1126837"/>
              <a:gd name="connsiteX78" fmla="*/ 5301672 w 5680363"/>
              <a:gd name="connsiteY78" fmla="*/ 600364 h 1126837"/>
              <a:gd name="connsiteX79" fmla="*/ 5301672 w 5680363"/>
              <a:gd name="connsiteY79" fmla="*/ 600364 h 1126837"/>
              <a:gd name="connsiteX80" fmla="*/ 5292436 w 5680363"/>
              <a:gd name="connsiteY80" fmla="*/ 554182 h 1126837"/>
              <a:gd name="connsiteX81" fmla="*/ 5255490 w 5680363"/>
              <a:gd name="connsiteY81" fmla="*/ 471055 h 1126837"/>
              <a:gd name="connsiteX82" fmla="*/ 5246254 w 5680363"/>
              <a:gd name="connsiteY82" fmla="*/ 443346 h 1126837"/>
              <a:gd name="connsiteX83" fmla="*/ 5200072 w 5680363"/>
              <a:gd name="connsiteY83" fmla="*/ 387927 h 1126837"/>
              <a:gd name="connsiteX84" fmla="*/ 5116945 w 5680363"/>
              <a:gd name="connsiteY84" fmla="*/ 286327 h 1126837"/>
              <a:gd name="connsiteX85" fmla="*/ 5098472 w 5680363"/>
              <a:gd name="connsiteY85" fmla="*/ 230909 h 1126837"/>
              <a:gd name="connsiteX86" fmla="*/ 5089236 w 5680363"/>
              <a:gd name="connsiteY86" fmla="*/ 193964 h 1126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5680363" h="1126837">
                <a:moveTo>
                  <a:pt x="0" y="1126837"/>
                </a:moveTo>
                <a:cubicBezTo>
                  <a:pt x="15394" y="1102207"/>
                  <a:pt x="25643" y="1073484"/>
                  <a:pt x="46181" y="1052946"/>
                </a:cubicBezTo>
                <a:cubicBezTo>
                  <a:pt x="91682" y="1007445"/>
                  <a:pt x="105253" y="996235"/>
                  <a:pt x="147781" y="942109"/>
                </a:cubicBezTo>
                <a:cubicBezTo>
                  <a:pt x="214642" y="857014"/>
                  <a:pt x="174667" y="885788"/>
                  <a:pt x="267854" y="803564"/>
                </a:cubicBezTo>
                <a:cubicBezTo>
                  <a:pt x="294176" y="780339"/>
                  <a:pt x="324183" y="761584"/>
                  <a:pt x="350981" y="738909"/>
                </a:cubicBezTo>
                <a:cubicBezTo>
                  <a:pt x="404266" y="693822"/>
                  <a:pt x="455173" y="645987"/>
                  <a:pt x="508000" y="600364"/>
                </a:cubicBezTo>
                <a:cubicBezTo>
                  <a:pt x="508080" y="600295"/>
                  <a:pt x="600282" y="526541"/>
                  <a:pt x="600363" y="526473"/>
                </a:cubicBezTo>
                <a:cubicBezTo>
                  <a:pt x="647707" y="487020"/>
                  <a:pt x="676834" y="456576"/>
                  <a:pt x="729672" y="424873"/>
                </a:cubicBezTo>
                <a:cubicBezTo>
                  <a:pt x="738020" y="419864"/>
                  <a:pt x="748145" y="418716"/>
                  <a:pt x="757381" y="415637"/>
                </a:cubicBezTo>
                <a:cubicBezTo>
                  <a:pt x="788169" y="418716"/>
                  <a:pt x="819596" y="417916"/>
                  <a:pt x="849745" y="424873"/>
                </a:cubicBezTo>
                <a:cubicBezTo>
                  <a:pt x="860561" y="427369"/>
                  <a:pt x="868421" y="436894"/>
                  <a:pt x="877454" y="443346"/>
                </a:cubicBezTo>
                <a:cubicBezTo>
                  <a:pt x="889981" y="452294"/>
                  <a:pt x="902712" y="461037"/>
                  <a:pt x="914400" y="471055"/>
                </a:cubicBezTo>
                <a:cubicBezTo>
                  <a:pt x="924318" y="479556"/>
                  <a:pt x="931032" y="491841"/>
                  <a:pt x="942109" y="498764"/>
                </a:cubicBezTo>
                <a:cubicBezTo>
                  <a:pt x="956168" y="507551"/>
                  <a:pt x="972896" y="511079"/>
                  <a:pt x="988290" y="517237"/>
                </a:cubicBezTo>
                <a:cubicBezTo>
                  <a:pt x="997527" y="526473"/>
                  <a:pt x="1005689" y="536927"/>
                  <a:pt x="1016000" y="544946"/>
                </a:cubicBezTo>
                <a:cubicBezTo>
                  <a:pt x="1033525" y="558576"/>
                  <a:pt x="1054825" y="567141"/>
                  <a:pt x="1071418" y="581891"/>
                </a:cubicBezTo>
                <a:cubicBezTo>
                  <a:pt x="1082924" y="592118"/>
                  <a:pt x="1088242" y="607952"/>
                  <a:pt x="1099127" y="618837"/>
                </a:cubicBezTo>
                <a:cubicBezTo>
                  <a:pt x="1115098" y="634808"/>
                  <a:pt x="1145676" y="644919"/>
                  <a:pt x="1163781" y="655782"/>
                </a:cubicBezTo>
                <a:cubicBezTo>
                  <a:pt x="1182819" y="667205"/>
                  <a:pt x="1200162" y="681304"/>
                  <a:pt x="1219200" y="692727"/>
                </a:cubicBezTo>
                <a:cubicBezTo>
                  <a:pt x="1231007" y="699811"/>
                  <a:pt x="1244941" y="703197"/>
                  <a:pt x="1256145" y="711200"/>
                </a:cubicBezTo>
                <a:cubicBezTo>
                  <a:pt x="1266774" y="718792"/>
                  <a:pt x="1272986" y="731663"/>
                  <a:pt x="1283854" y="738909"/>
                </a:cubicBezTo>
                <a:cubicBezTo>
                  <a:pt x="1291955" y="744310"/>
                  <a:pt x="1302855" y="743792"/>
                  <a:pt x="1311563" y="748146"/>
                </a:cubicBezTo>
                <a:cubicBezTo>
                  <a:pt x="1408484" y="796607"/>
                  <a:pt x="1340092" y="777866"/>
                  <a:pt x="1422400" y="794327"/>
                </a:cubicBezTo>
                <a:cubicBezTo>
                  <a:pt x="1437794" y="803564"/>
                  <a:pt x="1452176" y="814746"/>
                  <a:pt x="1468581" y="822037"/>
                </a:cubicBezTo>
                <a:cubicBezTo>
                  <a:pt x="1480181" y="827193"/>
                  <a:pt x="1494173" y="825596"/>
                  <a:pt x="1505527" y="831273"/>
                </a:cubicBezTo>
                <a:cubicBezTo>
                  <a:pt x="1543783" y="850401"/>
                  <a:pt x="1575237" y="884177"/>
                  <a:pt x="1616363" y="895927"/>
                </a:cubicBezTo>
                <a:cubicBezTo>
                  <a:pt x="1637915" y="902085"/>
                  <a:pt x="1659273" y="908964"/>
                  <a:pt x="1681018" y="914400"/>
                </a:cubicBezTo>
                <a:cubicBezTo>
                  <a:pt x="1748628" y="931303"/>
                  <a:pt x="1758445" y="931923"/>
                  <a:pt x="1819563" y="942109"/>
                </a:cubicBezTo>
                <a:cubicBezTo>
                  <a:pt x="1924242" y="939030"/>
                  <a:pt x="2029422" y="943558"/>
                  <a:pt x="2133600" y="932873"/>
                </a:cubicBezTo>
                <a:cubicBezTo>
                  <a:pt x="2151458" y="931041"/>
                  <a:pt x="2163438" y="912593"/>
                  <a:pt x="2179781" y="905164"/>
                </a:cubicBezTo>
                <a:cubicBezTo>
                  <a:pt x="2197508" y="897106"/>
                  <a:pt x="2216727" y="892849"/>
                  <a:pt x="2235200" y="886691"/>
                </a:cubicBezTo>
                <a:cubicBezTo>
                  <a:pt x="2342847" y="800573"/>
                  <a:pt x="2229058" y="881086"/>
                  <a:pt x="2318327" y="840509"/>
                </a:cubicBezTo>
                <a:cubicBezTo>
                  <a:pt x="2340924" y="830238"/>
                  <a:pt x="2360780" y="814665"/>
                  <a:pt x="2382981" y="803564"/>
                </a:cubicBezTo>
                <a:cubicBezTo>
                  <a:pt x="2391689" y="799210"/>
                  <a:pt x="2401650" y="797943"/>
                  <a:pt x="2410690" y="794327"/>
                </a:cubicBezTo>
                <a:cubicBezTo>
                  <a:pt x="2502579" y="757571"/>
                  <a:pt x="2444213" y="771807"/>
                  <a:pt x="2530763" y="757382"/>
                </a:cubicBezTo>
                <a:cubicBezTo>
                  <a:pt x="2607920" y="731663"/>
                  <a:pt x="2623687" y="722589"/>
                  <a:pt x="2706254" y="711200"/>
                </a:cubicBezTo>
                <a:cubicBezTo>
                  <a:pt x="2764523" y="703163"/>
                  <a:pt x="2823725" y="702397"/>
                  <a:pt x="2881745" y="692727"/>
                </a:cubicBezTo>
                <a:lnTo>
                  <a:pt x="2992581" y="674255"/>
                </a:lnTo>
                <a:cubicBezTo>
                  <a:pt x="3023472" y="668638"/>
                  <a:pt x="3053863" y="660222"/>
                  <a:pt x="3084945" y="655782"/>
                </a:cubicBezTo>
                <a:cubicBezTo>
                  <a:pt x="3325187" y="621462"/>
                  <a:pt x="3069647" y="667433"/>
                  <a:pt x="3260436" y="637309"/>
                </a:cubicBezTo>
                <a:cubicBezTo>
                  <a:pt x="3447033" y="607846"/>
                  <a:pt x="3278746" y="627167"/>
                  <a:pt x="3454400" y="609600"/>
                </a:cubicBezTo>
                <a:cubicBezTo>
                  <a:pt x="3794545" y="524561"/>
                  <a:pt x="3435572" y="608252"/>
                  <a:pt x="4331854" y="581891"/>
                </a:cubicBezTo>
                <a:cubicBezTo>
                  <a:pt x="4370002" y="580769"/>
                  <a:pt x="4472260" y="563108"/>
                  <a:pt x="4525818" y="554182"/>
                </a:cubicBezTo>
                <a:cubicBezTo>
                  <a:pt x="4538133" y="548024"/>
                  <a:pt x="4550108" y="541133"/>
                  <a:pt x="4562763" y="535709"/>
                </a:cubicBezTo>
                <a:cubicBezTo>
                  <a:pt x="4571712" y="531874"/>
                  <a:pt x="4582371" y="531873"/>
                  <a:pt x="4590472" y="526473"/>
                </a:cubicBezTo>
                <a:cubicBezTo>
                  <a:pt x="4601340" y="519227"/>
                  <a:pt x="4608146" y="507126"/>
                  <a:pt x="4618181" y="498764"/>
                </a:cubicBezTo>
                <a:cubicBezTo>
                  <a:pt x="4633562" y="485946"/>
                  <a:pt x="4665462" y="468767"/>
                  <a:pt x="4682836" y="461818"/>
                </a:cubicBezTo>
                <a:cubicBezTo>
                  <a:pt x="4700915" y="454586"/>
                  <a:pt x="4719781" y="449503"/>
                  <a:pt x="4738254" y="443346"/>
                </a:cubicBezTo>
                <a:cubicBezTo>
                  <a:pt x="4828657" y="371023"/>
                  <a:pt x="4734859" y="433237"/>
                  <a:pt x="4849090" y="397164"/>
                </a:cubicBezTo>
                <a:cubicBezTo>
                  <a:pt x="4887257" y="385111"/>
                  <a:pt x="4924128" y="368881"/>
                  <a:pt x="4959927" y="350982"/>
                </a:cubicBezTo>
                <a:cubicBezTo>
                  <a:pt x="4978400" y="341746"/>
                  <a:pt x="4995605" y="329347"/>
                  <a:pt x="5015345" y="323273"/>
                </a:cubicBezTo>
                <a:cubicBezTo>
                  <a:pt x="5036153" y="316871"/>
                  <a:pt x="5058526" y="317616"/>
                  <a:pt x="5080000" y="314037"/>
                </a:cubicBezTo>
                <a:cubicBezTo>
                  <a:pt x="5095485" y="311456"/>
                  <a:pt x="5111177" y="309417"/>
                  <a:pt x="5126181" y="304800"/>
                </a:cubicBezTo>
                <a:cubicBezTo>
                  <a:pt x="5151323" y="297064"/>
                  <a:pt x="5175648" y="286860"/>
                  <a:pt x="5200072" y="277091"/>
                </a:cubicBezTo>
                <a:cubicBezTo>
                  <a:pt x="5221842" y="268383"/>
                  <a:pt x="5242182" y="255823"/>
                  <a:pt x="5264727" y="249382"/>
                </a:cubicBezTo>
                <a:cubicBezTo>
                  <a:pt x="5285660" y="243401"/>
                  <a:pt x="5307907" y="243725"/>
                  <a:pt x="5329381" y="240146"/>
                </a:cubicBezTo>
                <a:cubicBezTo>
                  <a:pt x="5338402" y="238643"/>
                  <a:pt x="5482565" y="214315"/>
                  <a:pt x="5532581" y="203200"/>
                </a:cubicBezTo>
                <a:cubicBezTo>
                  <a:pt x="5574469" y="193891"/>
                  <a:pt x="5578880" y="190846"/>
                  <a:pt x="5624945" y="175491"/>
                </a:cubicBezTo>
                <a:lnTo>
                  <a:pt x="5652654" y="166255"/>
                </a:lnTo>
                <a:cubicBezTo>
                  <a:pt x="5661890" y="160097"/>
                  <a:pt x="5680363" y="158883"/>
                  <a:pt x="5680363" y="147782"/>
                </a:cubicBezTo>
                <a:cubicBezTo>
                  <a:pt x="5680363" y="138046"/>
                  <a:pt x="5662271" y="140064"/>
                  <a:pt x="5652654" y="138546"/>
                </a:cubicBezTo>
                <a:cubicBezTo>
                  <a:pt x="5603617" y="130803"/>
                  <a:pt x="5504872" y="120073"/>
                  <a:pt x="5504872" y="120073"/>
                </a:cubicBezTo>
                <a:cubicBezTo>
                  <a:pt x="5340296" y="78929"/>
                  <a:pt x="5530180" y="122610"/>
                  <a:pt x="5338618" y="92364"/>
                </a:cubicBezTo>
                <a:cubicBezTo>
                  <a:pt x="5310580" y="87937"/>
                  <a:pt x="5283561" y="78102"/>
                  <a:pt x="5255490" y="73891"/>
                </a:cubicBezTo>
                <a:cubicBezTo>
                  <a:pt x="5221860" y="68847"/>
                  <a:pt x="5187663" y="68628"/>
                  <a:pt x="5153890" y="64655"/>
                </a:cubicBezTo>
                <a:cubicBezTo>
                  <a:pt x="5135291" y="62467"/>
                  <a:pt x="5116945" y="58497"/>
                  <a:pt x="5098472" y="55418"/>
                </a:cubicBezTo>
                <a:cubicBezTo>
                  <a:pt x="5228045" y="49785"/>
                  <a:pt x="5278281" y="53334"/>
                  <a:pt x="5384800" y="36946"/>
                </a:cubicBezTo>
                <a:cubicBezTo>
                  <a:pt x="5433280" y="29487"/>
                  <a:pt x="5436920" y="25730"/>
                  <a:pt x="5486400" y="9237"/>
                </a:cubicBezTo>
                <a:lnTo>
                  <a:pt x="5514109" y="0"/>
                </a:lnTo>
                <a:cubicBezTo>
                  <a:pt x="5535654" y="86185"/>
                  <a:pt x="5530079" y="45657"/>
                  <a:pt x="5504872" y="203200"/>
                </a:cubicBezTo>
                <a:cubicBezTo>
                  <a:pt x="5501331" y="225332"/>
                  <a:pt x="5495021" y="247165"/>
                  <a:pt x="5486400" y="267855"/>
                </a:cubicBezTo>
                <a:cubicBezTo>
                  <a:pt x="5479495" y="284427"/>
                  <a:pt x="5466719" y="297980"/>
                  <a:pt x="5458690" y="314037"/>
                </a:cubicBezTo>
                <a:cubicBezTo>
                  <a:pt x="5448204" y="335009"/>
                  <a:pt x="5438867" y="356610"/>
                  <a:pt x="5430981" y="378691"/>
                </a:cubicBezTo>
                <a:cubicBezTo>
                  <a:pt x="5423442" y="399799"/>
                  <a:pt x="5418950" y="421877"/>
                  <a:pt x="5412509" y="443346"/>
                </a:cubicBezTo>
                <a:cubicBezTo>
                  <a:pt x="5403826" y="472291"/>
                  <a:pt x="5397016" y="486696"/>
                  <a:pt x="5384800" y="517237"/>
                </a:cubicBezTo>
                <a:cubicBezTo>
                  <a:pt x="5381721" y="535710"/>
                  <a:pt x="5380491" y="554587"/>
                  <a:pt x="5375563" y="572655"/>
                </a:cubicBezTo>
                <a:cubicBezTo>
                  <a:pt x="5371200" y="588651"/>
                  <a:pt x="5361111" y="602752"/>
                  <a:pt x="5357090" y="618837"/>
                </a:cubicBezTo>
                <a:cubicBezTo>
                  <a:pt x="5333316" y="713932"/>
                  <a:pt x="5366542" y="655459"/>
                  <a:pt x="5329381" y="711200"/>
                </a:cubicBezTo>
                <a:cubicBezTo>
                  <a:pt x="5316944" y="636575"/>
                  <a:pt x="5326067" y="673548"/>
                  <a:pt x="5301672" y="600364"/>
                </a:cubicBezTo>
                <a:lnTo>
                  <a:pt x="5301672" y="600364"/>
                </a:lnTo>
                <a:cubicBezTo>
                  <a:pt x="5298593" y="584970"/>
                  <a:pt x="5296947" y="569219"/>
                  <a:pt x="5292436" y="554182"/>
                </a:cubicBezTo>
                <a:cubicBezTo>
                  <a:pt x="5278113" y="506439"/>
                  <a:pt x="5273685" y="513509"/>
                  <a:pt x="5255490" y="471055"/>
                </a:cubicBezTo>
                <a:cubicBezTo>
                  <a:pt x="5251655" y="462106"/>
                  <a:pt x="5251654" y="451447"/>
                  <a:pt x="5246254" y="443346"/>
                </a:cubicBezTo>
                <a:cubicBezTo>
                  <a:pt x="5232916" y="423338"/>
                  <a:pt x="5214928" y="406835"/>
                  <a:pt x="5200072" y="387927"/>
                </a:cubicBezTo>
                <a:cubicBezTo>
                  <a:pt x="5122760" y="289531"/>
                  <a:pt x="5172387" y="341771"/>
                  <a:pt x="5116945" y="286327"/>
                </a:cubicBezTo>
                <a:cubicBezTo>
                  <a:pt x="5110787" y="267854"/>
                  <a:pt x="5103195" y="249800"/>
                  <a:pt x="5098472" y="230909"/>
                </a:cubicBezTo>
                <a:lnTo>
                  <a:pt x="5089236" y="193964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0344728" y="785152"/>
            <a:ext cx="1847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AOA = 282</a:t>
            </a:r>
            <a:endParaRPr lang="en-US" dirty="0"/>
          </a:p>
        </p:txBody>
      </p:sp>
      <p:sp>
        <p:nvSpPr>
          <p:cNvPr id="7" name="Freeform 6"/>
          <p:cNvSpPr/>
          <p:nvPr/>
        </p:nvSpPr>
        <p:spPr>
          <a:xfrm>
            <a:off x="4202545" y="4930231"/>
            <a:ext cx="6465455" cy="1562933"/>
          </a:xfrm>
          <a:custGeom>
            <a:avLst/>
            <a:gdLst>
              <a:gd name="connsiteX0" fmla="*/ 0 w 6465455"/>
              <a:gd name="connsiteY0" fmla="*/ 870205 h 1562933"/>
              <a:gd name="connsiteX1" fmla="*/ 36946 w 6465455"/>
              <a:gd name="connsiteY1" fmla="*/ 944096 h 1562933"/>
              <a:gd name="connsiteX2" fmla="*/ 46182 w 6465455"/>
              <a:gd name="connsiteY2" fmla="*/ 971805 h 1562933"/>
              <a:gd name="connsiteX3" fmla="*/ 92364 w 6465455"/>
              <a:gd name="connsiteY3" fmla="*/ 1045696 h 1562933"/>
              <a:gd name="connsiteX4" fmla="*/ 166255 w 6465455"/>
              <a:gd name="connsiteY4" fmla="*/ 1175005 h 1562933"/>
              <a:gd name="connsiteX5" fmla="*/ 203200 w 6465455"/>
              <a:gd name="connsiteY5" fmla="*/ 1221187 h 1562933"/>
              <a:gd name="connsiteX6" fmla="*/ 240146 w 6465455"/>
              <a:gd name="connsiteY6" fmla="*/ 1285842 h 1562933"/>
              <a:gd name="connsiteX7" fmla="*/ 360219 w 6465455"/>
              <a:gd name="connsiteY7" fmla="*/ 1368969 h 1562933"/>
              <a:gd name="connsiteX8" fmla="*/ 535710 w 6465455"/>
              <a:gd name="connsiteY8" fmla="*/ 1470569 h 1562933"/>
              <a:gd name="connsiteX9" fmla="*/ 674255 w 6465455"/>
              <a:gd name="connsiteY9" fmla="*/ 1498278 h 1562933"/>
              <a:gd name="connsiteX10" fmla="*/ 840510 w 6465455"/>
              <a:gd name="connsiteY10" fmla="*/ 1535224 h 1562933"/>
              <a:gd name="connsiteX11" fmla="*/ 988291 w 6465455"/>
              <a:gd name="connsiteY11" fmla="*/ 1544460 h 1562933"/>
              <a:gd name="connsiteX12" fmla="*/ 1173019 w 6465455"/>
              <a:gd name="connsiteY12" fmla="*/ 1562933 h 1562933"/>
              <a:gd name="connsiteX13" fmla="*/ 2429164 w 6465455"/>
              <a:gd name="connsiteY13" fmla="*/ 1544460 h 1562933"/>
              <a:gd name="connsiteX14" fmla="*/ 2512291 w 6465455"/>
              <a:gd name="connsiteY14" fmla="*/ 1489042 h 1562933"/>
              <a:gd name="connsiteX15" fmla="*/ 2540000 w 6465455"/>
              <a:gd name="connsiteY15" fmla="*/ 1442860 h 1562933"/>
              <a:gd name="connsiteX16" fmla="*/ 2558473 w 6465455"/>
              <a:gd name="connsiteY16" fmla="*/ 1415151 h 1562933"/>
              <a:gd name="connsiteX17" fmla="*/ 2586182 w 6465455"/>
              <a:gd name="connsiteY17" fmla="*/ 1341260 h 1562933"/>
              <a:gd name="connsiteX18" fmla="*/ 2595419 w 6465455"/>
              <a:gd name="connsiteY18" fmla="*/ 1304314 h 1562933"/>
              <a:gd name="connsiteX19" fmla="*/ 2623128 w 6465455"/>
              <a:gd name="connsiteY19" fmla="*/ 1267369 h 1562933"/>
              <a:gd name="connsiteX20" fmla="*/ 2678546 w 6465455"/>
              <a:gd name="connsiteY20" fmla="*/ 1165769 h 1562933"/>
              <a:gd name="connsiteX21" fmla="*/ 2715491 w 6465455"/>
              <a:gd name="connsiteY21" fmla="*/ 1138060 h 1562933"/>
              <a:gd name="connsiteX22" fmla="*/ 2743200 w 6465455"/>
              <a:gd name="connsiteY22" fmla="*/ 1101114 h 1562933"/>
              <a:gd name="connsiteX23" fmla="*/ 2780146 w 6465455"/>
              <a:gd name="connsiteY23" fmla="*/ 1073405 h 1562933"/>
              <a:gd name="connsiteX24" fmla="*/ 2807855 w 6465455"/>
              <a:gd name="connsiteY24" fmla="*/ 1036460 h 1562933"/>
              <a:gd name="connsiteX25" fmla="*/ 2872510 w 6465455"/>
              <a:gd name="connsiteY25" fmla="*/ 1017987 h 1562933"/>
              <a:gd name="connsiteX26" fmla="*/ 3001819 w 6465455"/>
              <a:gd name="connsiteY26" fmla="*/ 953333 h 1562933"/>
              <a:gd name="connsiteX27" fmla="*/ 3084946 w 6465455"/>
              <a:gd name="connsiteY27" fmla="*/ 907151 h 1562933"/>
              <a:gd name="connsiteX28" fmla="*/ 3158837 w 6465455"/>
              <a:gd name="connsiteY28" fmla="*/ 879442 h 1562933"/>
              <a:gd name="connsiteX29" fmla="*/ 3306619 w 6465455"/>
              <a:gd name="connsiteY29" fmla="*/ 787078 h 1562933"/>
              <a:gd name="connsiteX30" fmla="*/ 3371273 w 6465455"/>
              <a:gd name="connsiteY30" fmla="*/ 768605 h 1562933"/>
              <a:gd name="connsiteX31" fmla="*/ 3435928 w 6465455"/>
              <a:gd name="connsiteY31" fmla="*/ 740896 h 1562933"/>
              <a:gd name="connsiteX32" fmla="*/ 3519055 w 6465455"/>
              <a:gd name="connsiteY32" fmla="*/ 694714 h 1562933"/>
              <a:gd name="connsiteX33" fmla="*/ 3556000 w 6465455"/>
              <a:gd name="connsiteY33" fmla="*/ 685478 h 1562933"/>
              <a:gd name="connsiteX34" fmla="*/ 3676073 w 6465455"/>
              <a:gd name="connsiteY34" fmla="*/ 657769 h 1562933"/>
              <a:gd name="connsiteX35" fmla="*/ 3953164 w 6465455"/>
              <a:gd name="connsiteY35" fmla="*/ 703951 h 1562933"/>
              <a:gd name="connsiteX36" fmla="*/ 4045528 w 6465455"/>
              <a:gd name="connsiteY36" fmla="*/ 731660 h 1562933"/>
              <a:gd name="connsiteX37" fmla="*/ 4128655 w 6465455"/>
              <a:gd name="connsiteY37" fmla="*/ 750133 h 1562933"/>
              <a:gd name="connsiteX38" fmla="*/ 4322619 w 6465455"/>
              <a:gd name="connsiteY38" fmla="*/ 805551 h 1562933"/>
              <a:gd name="connsiteX39" fmla="*/ 4396510 w 6465455"/>
              <a:gd name="connsiteY39" fmla="*/ 824024 h 1562933"/>
              <a:gd name="connsiteX40" fmla="*/ 4535055 w 6465455"/>
              <a:gd name="connsiteY40" fmla="*/ 833260 h 1562933"/>
              <a:gd name="connsiteX41" fmla="*/ 4590473 w 6465455"/>
              <a:gd name="connsiteY41" fmla="*/ 851733 h 1562933"/>
              <a:gd name="connsiteX42" fmla="*/ 5227782 w 6465455"/>
              <a:gd name="connsiteY42" fmla="*/ 814787 h 1562933"/>
              <a:gd name="connsiteX43" fmla="*/ 5310910 w 6465455"/>
              <a:gd name="connsiteY43" fmla="*/ 787078 h 1562933"/>
              <a:gd name="connsiteX44" fmla="*/ 5394037 w 6465455"/>
              <a:gd name="connsiteY44" fmla="*/ 768605 h 1562933"/>
              <a:gd name="connsiteX45" fmla="*/ 5551055 w 6465455"/>
              <a:gd name="connsiteY45" fmla="*/ 713187 h 1562933"/>
              <a:gd name="connsiteX46" fmla="*/ 5698837 w 6465455"/>
              <a:gd name="connsiteY46" fmla="*/ 630060 h 1562933"/>
              <a:gd name="connsiteX47" fmla="*/ 5763491 w 6465455"/>
              <a:gd name="connsiteY47" fmla="*/ 593114 h 1562933"/>
              <a:gd name="connsiteX48" fmla="*/ 5828146 w 6465455"/>
              <a:gd name="connsiteY48" fmla="*/ 565405 h 1562933"/>
              <a:gd name="connsiteX49" fmla="*/ 5874328 w 6465455"/>
              <a:gd name="connsiteY49" fmla="*/ 528460 h 1562933"/>
              <a:gd name="connsiteX50" fmla="*/ 5920510 w 6465455"/>
              <a:gd name="connsiteY50" fmla="*/ 509987 h 1562933"/>
              <a:gd name="connsiteX51" fmla="*/ 5966691 w 6465455"/>
              <a:gd name="connsiteY51" fmla="*/ 473042 h 1562933"/>
              <a:gd name="connsiteX52" fmla="*/ 6012873 w 6465455"/>
              <a:gd name="connsiteY52" fmla="*/ 445333 h 1562933"/>
              <a:gd name="connsiteX53" fmla="*/ 6040582 w 6465455"/>
              <a:gd name="connsiteY53" fmla="*/ 426860 h 1562933"/>
              <a:gd name="connsiteX54" fmla="*/ 6105237 w 6465455"/>
              <a:gd name="connsiteY54" fmla="*/ 389914 h 1562933"/>
              <a:gd name="connsiteX55" fmla="*/ 6132946 w 6465455"/>
              <a:gd name="connsiteY55" fmla="*/ 362205 h 1562933"/>
              <a:gd name="connsiteX56" fmla="*/ 5938982 w 6465455"/>
              <a:gd name="connsiteY56" fmla="*/ 343733 h 1562933"/>
              <a:gd name="connsiteX57" fmla="*/ 5846619 w 6465455"/>
              <a:gd name="connsiteY57" fmla="*/ 325260 h 1562933"/>
              <a:gd name="connsiteX58" fmla="*/ 6465455 w 6465455"/>
              <a:gd name="connsiteY58" fmla="*/ 334496 h 1562933"/>
              <a:gd name="connsiteX59" fmla="*/ 6428510 w 6465455"/>
              <a:gd name="connsiteY59" fmla="*/ 399151 h 1562933"/>
              <a:gd name="connsiteX60" fmla="*/ 6373091 w 6465455"/>
              <a:gd name="connsiteY60" fmla="*/ 463805 h 1562933"/>
              <a:gd name="connsiteX61" fmla="*/ 6354619 w 6465455"/>
              <a:gd name="connsiteY61" fmla="*/ 500751 h 1562933"/>
              <a:gd name="connsiteX62" fmla="*/ 6299200 w 6465455"/>
              <a:gd name="connsiteY62" fmla="*/ 565405 h 1562933"/>
              <a:gd name="connsiteX63" fmla="*/ 6225310 w 6465455"/>
              <a:gd name="connsiteY63" fmla="*/ 685478 h 1562933"/>
              <a:gd name="connsiteX64" fmla="*/ 6216073 w 6465455"/>
              <a:gd name="connsiteY64" fmla="*/ 750133 h 1562933"/>
              <a:gd name="connsiteX65" fmla="*/ 6197600 w 6465455"/>
              <a:gd name="connsiteY65" fmla="*/ 814787 h 1562933"/>
              <a:gd name="connsiteX66" fmla="*/ 6188364 w 6465455"/>
              <a:gd name="connsiteY66" fmla="*/ 870205 h 1562933"/>
              <a:gd name="connsiteX67" fmla="*/ 6142182 w 6465455"/>
              <a:gd name="connsiteY67" fmla="*/ 814787 h 1562933"/>
              <a:gd name="connsiteX68" fmla="*/ 6059055 w 6465455"/>
              <a:gd name="connsiteY68" fmla="*/ 620824 h 1562933"/>
              <a:gd name="connsiteX69" fmla="*/ 5994400 w 6465455"/>
              <a:gd name="connsiteY69" fmla="*/ 491514 h 1562933"/>
              <a:gd name="connsiteX70" fmla="*/ 5957455 w 6465455"/>
              <a:gd name="connsiteY70" fmla="*/ 445333 h 1562933"/>
              <a:gd name="connsiteX71" fmla="*/ 5929746 w 6465455"/>
              <a:gd name="connsiteY71" fmla="*/ 380678 h 1562933"/>
              <a:gd name="connsiteX72" fmla="*/ 5855855 w 6465455"/>
              <a:gd name="connsiteY72" fmla="*/ 251369 h 1562933"/>
              <a:gd name="connsiteX73" fmla="*/ 5809673 w 6465455"/>
              <a:gd name="connsiteY73" fmla="*/ 168242 h 1562933"/>
              <a:gd name="connsiteX74" fmla="*/ 5772728 w 6465455"/>
              <a:gd name="connsiteY74" fmla="*/ 103587 h 1562933"/>
              <a:gd name="connsiteX75" fmla="*/ 5763491 w 6465455"/>
              <a:gd name="connsiteY75" fmla="*/ 75878 h 1562933"/>
              <a:gd name="connsiteX76" fmla="*/ 5735782 w 6465455"/>
              <a:gd name="connsiteY76" fmla="*/ 29696 h 1562933"/>
              <a:gd name="connsiteX77" fmla="*/ 5726546 w 6465455"/>
              <a:gd name="connsiteY77" fmla="*/ 1987 h 1562933"/>
              <a:gd name="connsiteX78" fmla="*/ 5735782 w 6465455"/>
              <a:gd name="connsiteY78" fmla="*/ 57405 h 1562933"/>
              <a:gd name="connsiteX79" fmla="*/ 5763491 w 6465455"/>
              <a:gd name="connsiteY79" fmla="*/ 85114 h 1562933"/>
              <a:gd name="connsiteX80" fmla="*/ 5809673 w 6465455"/>
              <a:gd name="connsiteY80" fmla="*/ 140533 h 1562933"/>
              <a:gd name="connsiteX81" fmla="*/ 5883564 w 6465455"/>
              <a:gd name="connsiteY81" fmla="*/ 205187 h 1562933"/>
              <a:gd name="connsiteX82" fmla="*/ 5975928 w 6465455"/>
              <a:gd name="connsiteY82" fmla="*/ 279078 h 1562933"/>
              <a:gd name="connsiteX83" fmla="*/ 6012873 w 6465455"/>
              <a:gd name="connsiteY83" fmla="*/ 288314 h 1562933"/>
              <a:gd name="connsiteX84" fmla="*/ 6040582 w 6465455"/>
              <a:gd name="connsiteY84" fmla="*/ 297551 h 1562933"/>
              <a:gd name="connsiteX85" fmla="*/ 6123710 w 6465455"/>
              <a:gd name="connsiteY85" fmla="*/ 325260 h 1562933"/>
              <a:gd name="connsiteX86" fmla="*/ 6188364 w 6465455"/>
              <a:gd name="connsiteY86" fmla="*/ 343733 h 1562933"/>
              <a:gd name="connsiteX87" fmla="*/ 6225310 w 6465455"/>
              <a:gd name="connsiteY87" fmla="*/ 343733 h 1562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</a:cxnLst>
            <a:rect l="l" t="t" r="r" b="b"/>
            <a:pathLst>
              <a:path w="6465455" h="1562933">
                <a:moveTo>
                  <a:pt x="0" y="870205"/>
                </a:moveTo>
                <a:cubicBezTo>
                  <a:pt x="12315" y="894835"/>
                  <a:pt x="25551" y="919027"/>
                  <a:pt x="36946" y="944096"/>
                </a:cubicBezTo>
                <a:cubicBezTo>
                  <a:pt x="40975" y="952959"/>
                  <a:pt x="41828" y="963097"/>
                  <a:pt x="46182" y="971805"/>
                </a:cubicBezTo>
                <a:cubicBezTo>
                  <a:pt x="73124" y="1025689"/>
                  <a:pt x="67939" y="1004173"/>
                  <a:pt x="92364" y="1045696"/>
                </a:cubicBezTo>
                <a:cubicBezTo>
                  <a:pt x="117535" y="1088486"/>
                  <a:pt x="135243" y="1136239"/>
                  <a:pt x="166255" y="1175005"/>
                </a:cubicBezTo>
                <a:cubicBezTo>
                  <a:pt x="178570" y="1190399"/>
                  <a:pt x="192265" y="1204784"/>
                  <a:pt x="203200" y="1221187"/>
                </a:cubicBezTo>
                <a:cubicBezTo>
                  <a:pt x="216969" y="1241840"/>
                  <a:pt x="224255" y="1266773"/>
                  <a:pt x="240146" y="1285842"/>
                </a:cubicBezTo>
                <a:cubicBezTo>
                  <a:pt x="274856" y="1327494"/>
                  <a:pt x="315747" y="1341174"/>
                  <a:pt x="360219" y="1368969"/>
                </a:cubicBezTo>
                <a:cubicBezTo>
                  <a:pt x="417514" y="1404778"/>
                  <a:pt x="469865" y="1449499"/>
                  <a:pt x="535710" y="1470569"/>
                </a:cubicBezTo>
                <a:cubicBezTo>
                  <a:pt x="580566" y="1484923"/>
                  <a:pt x="628184" y="1488505"/>
                  <a:pt x="674255" y="1498278"/>
                </a:cubicBezTo>
                <a:cubicBezTo>
                  <a:pt x="729790" y="1510058"/>
                  <a:pt x="784344" y="1526964"/>
                  <a:pt x="840510" y="1535224"/>
                </a:cubicBezTo>
                <a:cubicBezTo>
                  <a:pt x="889341" y="1542405"/>
                  <a:pt x="939105" y="1540361"/>
                  <a:pt x="988291" y="1544460"/>
                </a:cubicBezTo>
                <a:cubicBezTo>
                  <a:pt x="1049960" y="1549599"/>
                  <a:pt x="1111443" y="1556775"/>
                  <a:pt x="1173019" y="1562933"/>
                </a:cubicBezTo>
                <a:lnTo>
                  <a:pt x="2429164" y="1544460"/>
                </a:lnTo>
                <a:cubicBezTo>
                  <a:pt x="2462558" y="1543513"/>
                  <a:pt x="2494041" y="1512507"/>
                  <a:pt x="2512291" y="1489042"/>
                </a:cubicBezTo>
                <a:cubicBezTo>
                  <a:pt x="2523313" y="1474871"/>
                  <a:pt x="2530485" y="1458084"/>
                  <a:pt x="2540000" y="1442860"/>
                </a:cubicBezTo>
                <a:cubicBezTo>
                  <a:pt x="2545883" y="1433447"/>
                  <a:pt x="2552315" y="1424387"/>
                  <a:pt x="2558473" y="1415151"/>
                </a:cubicBezTo>
                <a:cubicBezTo>
                  <a:pt x="2582183" y="1320315"/>
                  <a:pt x="2549957" y="1437860"/>
                  <a:pt x="2586182" y="1341260"/>
                </a:cubicBezTo>
                <a:cubicBezTo>
                  <a:pt x="2590639" y="1329374"/>
                  <a:pt x="2589742" y="1315668"/>
                  <a:pt x="2595419" y="1304314"/>
                </a:cubicBezTo>
                <a:cubicBezTo>
                  <a:pt x="2602303" y="1290545"/>
                  <a:pt x="2615757" y="1280883"/>
                  <a:pt x="2623128" y="1267369"/>
                </a:cubicBezTo>
                <a:cubicBezTo>
                  <a:pt x="2651712" y="1214964"/>
                  <a:pt x="2640175" y="1204140"/>
                  <a:pt x="2678546" y="1165769"/>
                </a:cubicBezTo>
                <a:cubicBezTo>
                  <a:pt x="2689431" y="1154884"/>
                  <a:pt x="2704606" y="1148945"/>
                  <a:pt x="2715491" y="1138060"/>
                </a:cubicBezTo>
                <a:cubicBezTo>
                  <a:pt x="2726376" y="1127175"/>
                  <a:pt x="2732315" y="1111999"/>
                  <a:pt x="2743200" y="1101114"/>
                </a:cubicBezTo>
                <a:cubicBezTo>
                  <a:pt x="2754085" y="1090229"/>
                  <a:pt x="2769261" y="1084290"/>
                  <a:pt x="2780146" y="1073405"/>
                </a:cubicBezTo>
                <a:cubicBezTo>
                  <a:pt x="2791031" y="1062520"/>
                  <a:pt x="2794655" y="1044380"/>
                  <a:pt x="2807855" y="1036460"/>
                </a:cubicBezTo>
                <a:cubicBezTo>
                  <a:pt x="2827075" y="1024928"/>
                  <a:pt x="2850958" y="1024145"/>
                  <a:pt x="2872510" y="1017987"/>
                </a:cubicBezTo>
                <a:cubicBezTo>
                  <a:pt x="3013800" y="917064"/>
                  <a:pt x="2862277" y="1014382"/>
                  <a:pt x="3001819" y="953333"/>
                </a:cubicBezTo>
                <a:cubicBezTo>
                  <a:pt x="3030859" y="940628"/>
                  <a:pt x="3056265" y="920648"/>
                  <a:pt x="3084946" y="907151"/>
                </a:cubicBezTo>
                <a:cubicBezTo>
                  <a:pt x="3108747" y="895950"/>
                  <a:pt x="3135000" y="890566"/>
                  <a:pt x="3158837" y="879442"/>
                </a:cubicBezTo>
                <a:cubicBezTo>
                  <a:pt x="3345071" y="792532"/>
                  <a:pt x="3078513" y="901131"/>
                  <a:pt x="3306619" y="787078"/>
                </a:cubicBezTo>
                <a:cubicBezTo>
                  <a:pt x="3326666" y="777054"/>
                  <a:pt x="3350165" y="776144"/>
                  <a:pt x="3371273" y="768605"/>
                </a:cubicBezTo>
                <a:cubicBezTo>
                  <a:pt x="3393354" y="760719"/>
                  <a:pt x="3414956" y="751382"/>
                  <a:pt x="3435928" y="740896"/>
                </a:cubicBezTo>
                <a:cubicBezTo>
                  <a:pt x="3464280" y="726720"/>
                  <a:pt x="3490275" y="707997"/>
                  <a:pt x="3519055" y="694714"/>
                </a:cubicBezTo>
                <a:cubicBezTo>
                  <a:pt x="3530581" y="689394"/>
                  <a:pt x="3543957" y="689492"/>
                  <a:pt x="3556000" y="685478"/>
                </a:cubicBezTo>
                <a:cubicBezTo>
                  <a:pt x="3647383" y="655017"/>
                  <a:pt x="3552563" y="673207"/>
                  <a:pt x="3676073" y="657769"/>
                </a:cubicBezTo>
                <a:cubicBezTo>
                  <a:pt x="3768437" y="673163"/>
                  <a:pt x="3861345" y="685587"/>
                  <a:pt x="3953164" y="703951"/>
                </a:cubicBezTo>
                <a:cubicBezTo>
                  <a:pt x="3984683" y="710255"/>
                  <a:pt x="4014443" y="723480"/>
                  <a:pt x="4045528" y="731660"/>
                </a:cubicBezTo>
                <a:cubicBezTo>
                  <a:pt x="4072978" y="738884"/>
                  <a:pt x="4101228" y="742819"/>
                  <a:pt x="4128655" y="750133"/>
                </a:cubicBezTo>
                <a:cubicBezTo>
                  <a:pt x="4193626" y="767459"/>
                  <a:pt x="4257798" y="787669"/>
                  <a:pt x="4322619" y="805551"/>
                </a:cubicBezTo>
                <a:cubicBezTo>
                  <a:pt x="4347093" y="812303"/>
                  <a:pt x="4371178" y="822335"/>
                  <a:pt x="4396510" y="824024"/>
                </a:cubicBezTo>
                <a:lnTo>
                  <a:pt x="4535055" y="833260"/>
                </a:lnTo>
                <a:cubicBezTo>
                  <a:pt x="4553528" y="839418"/>
                  <a:pt x="4571001" y="851733"/>
                  <a:pt x="4590473" y="851733"/>
                </a:cubicBezTo>
                <a:cubicBezTo>
                  <a:pt x="5001600" y="851733"/>
                  <a:pt x="4966804" y="852070"/>
                  <a:pt x="5227782" y="814787"/>
                </a:cubicBezTo>
                <a:cubicBezTo>
                  <a:pt x="5255491" y="805551"/>
                  <a:pt x="5282767" y="794895"/>
                  <a:pt x="5310910" y="787078"/>
                </a:cubicBezTo>
                <a:cubicBezTo>
                  <a:pt x="5338259" y="779481"/>
                  <a:pt x="5367790" y="779412"/>
                  <a:pt x="5394037" y="768605"/>
                </a:cubicBezTo>
                <a:cubicBezTo>
                  <a:pt x="5560744" y="699962"/>
                  <a:pt x="5372663" y="733010"/>
                  <a:pt x="5551055" y="713187"/>
                </a:cubicBezTo>
                <a:lnTo>
                  <a:pt x="5698837" y="630060"/>
                </a:lnTo>
                <a:cubicBezTo>
                  <a:pt x="5720446" y="617846"/>
                  <a:pt x="5740676" y="602892"/>
                  <a:pt x="5763491" y="593114"/>
                </a:cubicBezTo>
                <a:cubicBezTo>
                  <a:pt x="5785043" y="583878"/>
                  <a:pt x="5807892" y="577219"/>
                  <a:pt x="5828146" y="565405"/>
                </a:cubicBezTo>
                <a:cubicBezTo>
                  <a:pt x="5845174" y="555472"/>
                  <a:pt x="5857424" y="538603"/>
                  <a:pt x="5874328" y="528460"/>
                </a:cubicBezTo>
                <a:cubicBezTo>
                  <a:pt x="5888545" y="519930"/>
                  <a:pt x="5906293" y="518517"/>
                  <a:pt x="5920510" y="509987"/>
                </a:cubicBezTo>
                <a:cubicBezTo>
                  <a:pt x="5937414" y="499844"/>
                  <a:pt x="5950541" y="484347"/>
                  <a:pt x="5966691" y="473042"/>
                </a:cubicBezTo>
                <a:cubicBezTo>
                  <a:pt x="5981398" y="462747"/>
                  <a:pt x="5997649" y="454848"/>
                  <a:pt x="6012873" y="445333"/>
                </a:cubicBezTo>
                <a:cubicBezTo>
                  <a:pt x="6022286" y="439450"/>
                  <a:pt x="6030944" y="432368"/>
                  <a:pt x="6040582" y="426860"/>
                </a:cubicBezTo>
                <a:cubicBezTo>
                  <a:pt x="6069329" y="410433"/>
                  <a:pt x="6080687" y="410373"/>
                  <a:pt x="6105237" y="389914"/>
                </a:cubicBezTo>
                <a:cubicBezTo>
                  <a:pt x="6115272" y="381552"/>
                  <a:pt x="6123710" y="371441"/>
                  <a:pt x="6132946" y="362205"/>
                </a:cubicBezTo>
                <a:cubicBezTo>
                  <a:pt x="6029666" y="336386"/>
                  <a:pt x="6172565" y="369687"/>
                  <a:pt x="5938982" y="343733"/>
                </a:cubicBezTo>
                <a:cubicBezTo>
                  <a:pt x="5907777" y="340266"/>
                  <a:pt x="5815225" y="324791"/>
                  <a:pt x="5846619" y="325260"/>
                </a:cubicBezTo>
                <a:lnTo>
                  <a:pt x="6465455" y="334496"/>
                </a:lnTo>
                <a:cubicBezTo>
                  <a:pt x="6454165" y="357077"/>
                  <a:pt x="6444826" y="379571"/>
                  <a:pt x="6428510" y="399151"/>
                </a:cubicBezTo>
                <a:cubicBezTo>
                  <a:pt x="6390726" y="444491"/>
                  <a:pt x="6407681" y="408460"/>
                  <a:pt x="6373091" y="463805"/>
                </a:cubicBezTo>
                <a:cubicBezTo>
                  <a:pt x="6365794" y="475481"/>
                  <a:pt x="6362717" y="489616"/>
                  <a:pt x="6354619" y="500751"/>
                </a:cubicBezTo>
                <a:cubicBezTo>
                  <a:pt x="6337924" y="523707"/>
                  <a:pt x="6316507" y="542906"/>
                  <a:pt x="6299200" y="565405"/>
                </a:cubicBezTo>
                <a:cubicBezTo>
                  <a:pt x="6271030" y="602026"/>
                  <a:pt x="6248066" y="645655"/>
                  <a:pt x="6225310" y="685478"/>
                </a:cubicBezTo>
                <a:cubicBezTo>
                  <a:pt x="6222231" y="707030"/>
                  <a:pt x="6219967" y="728714"/>
                  <a:pt x="6216073" y="750133"/>
                </a:cubicBezTo>
                <a:cubicBezTo>
                  <a:pt x="6211433" y="775654"/>
                  <a:pt x="6205516" y="791042"/>
                  <a:pt x="6197600" y="814787"/>
                </a:cubicBezTo>
                <a:cubicBezTo>
                  <a:pt x="6194521" y="833260"/>
                  <a:pt x="6202988" y="858506"/>
                  <a:pt x="6188364" y="870205"/>
                </a:cubicBezTo>
                <a:cubicBezTo>
                  <a:pt x="6152931" y="898552"/>
                  <a:pt x="6142896" y="816690"/>
                  <a:pt x="6142182" y="814787"/>
                </a:cubicBezTo>
                <a:cubicBezTo>
                  <a:pt x="6118247" y="750962"/>
                  <a:pt x="6086565" y="683705"/>
                  <a:pt x="6059055" y="620824"/>
                </a:cubicBezTo>
                <a:cubicBezTo>
                  <a:pt x="6033896" y="563318"/>
                  <a:pt x="6029928" y="544806"/>
                  <a:pt x="5994400" y="491514"/>
                </a:cubicBezTo>
                <a:cubicBezTo>
                  <a:pt x="5983465" y="475111"/>
                  <a:pt x="5967388" y="462361"/>
                  <a:pt x="5957455" y="445333"/>
                </a:cubicBezTo>
                <a:cubicBezTo>
                  <a:pt x="5945641" y="425080"/>
                  <a:pt x="5940626" y="401449"/>
                  <a:pt x="5929746" y="380678"/>
                </a:cubicBezTo>
                <a:cubicBezTo>
                  <a:pt x="5906711" y="336702"/>
                  <a:pt x="5880283" y="294587"/>
                  <a:pt x="5855855" y="251369"/>
                </a:cubicBezTo>
                <a:cubicBezTo>
                  <a:pt x="5840258" y="223774"/>
                  <a:pt x="5825213" y="195869"/>
                  <a:pt x="5809673" y="168242"/>
                </a:cubicBezTo>
                <a:cubicBezTo>
                  <a:pt x="5797504" y="146608"/>
                  <a:pt x="5780578" y="127135"/>
                  <a:pt x="5772728" y="103587"/>
                </a:cubicBezTo>
                <a:cubicBezTo>
                  <a:pt x="5769649" y="94351"/>
                  <a:pt x="5767845" y="84586"/>
                  <a:pt x="5763491" y="75878"/>
                </a:cubicBezTo>
                <a:cubicBezTo>
                  <a:pt x="5755462" y="59821"/>
                  <a:pt x="5743810" y="45753"/>
                  <a:pt x="5735782" y="29696"/>
                </a:cubicBezTo>
                <a:cubicBezTo>
                  <a:pt x="5731428" y="20988"/>
                  <a:pt x="5726546" y="-7749"/>
                  <a:pt x="5726546" y="1987"/>
                </a:cubicBezTo>
                <a:cubicBezTo>
                  <a:pt x="5726546" y="20714"/>
                  <a:pt x="5728176" y="40292"/>
                  <a:pt x="5735782" y="57405"/>
                </a:cubicBezTo>
                <a:cubicBezTo>
                  <a:pt x="5741087" y="69341"/>
                  <a:pt x="5754813" y="75351"/>
                  <a:pt x="5763491" y="85114"/>
                </a:cubicBezTo>
                <a:cubicBezTo>
                  <a:pt x="5779466" y="103087"/>
                  <a:pt x="5793498" y="122740"/>
                  <a:pt x="5809673" y="140533"/>
                </a:cubicBezTo>
                <a:cubicBezTo>
                  <a:pt x="5885627" y="224082"/>
                  <a:pt x="5826563" y="159586"/>
                  <a:pt x="5883564" y="205187"/>
                </a:cubicBezTo>
                <a:cubicBezTo>
                  <a:pt x="5883754" y="205339"/>
                  <a:pt x="5953108" y="269298"/>
                  <a:pt x="5975928" y="279078"/>
                </a:cubicBezTo>
                <a:cubicBezTo>
                  <a:pt x="5987596" y="284078"/>
                  <a:pt x="6000667" y="284827"/>
                  <a:pt x="6012873" y="288314"/>
                </a:cubicBezTo>
                <a:cubicBezTo>
                  <a:pt x="6022234" y="290989"/>
                  <a:pt x="6031466" y="294132"/>
                  <a:pt x="6040582" y="297551"/>
                </a:cubicBezTo>
                <a:cubicBezTo>
                  <a:pt x="6142470" y="335760"/>
                  <a:pt x="6037052" y="300502"/>
                  <a:pt x="6123710" y="325260"/>
                </a:cubicBezTo>
                <a:cubicBezTo>
                  <a:pt x="6147562" y="332075"/>
                  <a:pt x="6162704" y="340525"/>
                  <a:pt x="6188364" y="343733"/>
                </a:cubicBezTo>
                <a:cubicBezTo>
                  <a:pt x="6200584" y="345261"/>
                  <a:pt x="6212995" y="343733"/>
                  <a:pt x="6225310" y="343733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0668000" y="4839854"/>
            <a:ext cx="1330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AOA = -282</a:t>
            </a:r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360218" y="-63251"/>
            <a:ext cx="11637818" cy="658587"/>
          </a:xfrm>
        </p:spPr>
        <p:txBody>
          <a:bodyPr>
            <a:noAutofit/>
          </a:bodyPr>
          <a:lstStyle/>
          <a:p>
            <a:r>
              <a:rPr lang="en-US" sz="4800" b="1" dirty="0" smtClean="0">
                <a:solidFill>
                  <a:srgbClr val="7030A0"/>
                </a:solidFill>
              </a:rPr>
              <a:t>Calculate The Angle of Arrival</a:t>
            </a:r>
            <a:endParaRPr lang="en-US" sz="4800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2489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609" y="1440873"/>
            <a:ext cx="10979446" cy="4812145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46059" y="444749"/>
            <a:ext cx="11637818" cy="658587"/>
          </a:xfrm>
        </p:spPr>
        <p:txBody>
          <a:bodyPr>
            <a:noAutofit/>
          </a:bodyPr>
          <a:lstStyle/>
          <a:p>
            <a:pPr algn="ctr"/>
            <a:r>
              <a:rPr lang="en-US" sz="4800" b="1" dirty="0" smtClean="0">
                <a:solidFill>
                  <a:srgbClr val="7030A0"/>
                </a:solidFill>
              </a:rPr>
              <a:t>Finding the Crossing Point of Root Locus</a:t>
            </a:r>
            <a:endParaRPr lang="en-US" sz="4800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3924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9600" b="1" dirty="0" smtClean="0">
                <a:solidFill>
                  <a:srgbClr val="7030A0"/>
                </a:solidFill>
              </a:rPr>
              <a:t>Centroid</a:t>
            </a:r>
            <a:endParaRPr lang="en-US" sz="9600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22210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7CB8E5C1-4396-42B2-8689-1F2E38704B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2723" y="801809"/>
            <a:ext cx="10515600" cy="4351338"/>
          </a:xfrm>
        </p:spPr>
        <p:txBody>
          <a:bodyPr>
            <a:normAutofit fontScale="92500"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It is the combination of two words: root-loci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We are interested in the roots of the Denominator of the closed loop transfer function, that is the closed loop poles.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Locus is a path (or route) one might follow. Loci is the plural form.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The root locus is the path of the roots of the characteristic equation traced out in the s-plane as a system parameter varies from zero to infinity.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It is a graphical method for examining the change in the roots of a system when gain of the system varies.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Root-loci are the paths followed by the closed loop poles as K changes, because poles are tell us about stability and behavior.</a:t>
            </a:r>
          </a:p>
          <a:p>
            <a:pPr>
              <a:buFont typeface="Wingdings" panose="05000000000000000000" pitchFamily="2" charset="2"/>
              <a:buChar char="q"/>
            </a:pPr>
            <a:endParaRPr lang="th-TH" dirty="0"/>
          </a:p>
          <a:p>
            <a:pPr>
              <a:buFont typeface="Wingdings" panose="05000000000000000000" pitchFamily="2" charset="2"/>
              <a:buChar char="q"/>
            </a:pPr>
            <a:endParaRPr lang="th-TH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xmlns="" id="{D44E44B8-CF0F-4392-A545-CD42327573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540" y="219211"/>
            <a:ext cx="10515600" cy="413088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Root Locus Method</a:t>
            </a:r>
            <a:endParaRPr lang="th-TH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94115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xmlns="" id="{AD055510-3948-43C4-8288-F6F553BDC6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540" y="219211"/>
            <a:ext cx="10515600" cy="413088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Root Locus Method</a:t>
            </a:r>
            <a:endParaRPr lang="th-TH" b="1" dirty="0">
              <a:solidFill>
                <a:srgbClr val="7030A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A8D0F1A9-1A69-4718-AB9D-395CFA663A0D}"/>
              </a:ext>
            </a:extLst>
          </p:cNvPr>
          <p:cNvSpPr/>
          <p:nvPr/>
        </p:nvSpPr>
        <p:spPr>
          <a:xfrm>
            <a:off x="3384062" y="719016"/>
            <a:ext cx="3681046" cy="1826846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xmlns="" id="{C500D22A-02C4-4418-8C7F-509380800FC4}"/>
              </a:ext>
            </a:extLst>
          </p:cNvPr>
          <p:cNvCxnSpPr>
            <a:endCxn id="5" idx="1"/>
          </p:cNvCxnSpPr>
          <p:nvPr/>
        </p:nvCxnSpPr>
        <p:spPr>
          <a:xfrm flipV="1">
            <a:off x="1563077" y="1632439"/>
            <a:ext cx="1820985" cy="879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xmlns="" id="{02C9DCCA-4BC1-43C0-981F-031BD0859EA3}"/>
              </a:ext>
            </a:extLst>
          </p:cNvPr>
          <p:cNvCxnSpPr/>
          <p:nvPr/>
        </p:nvCxnSpPr>
        <p:spPr>
          <a:xfrm flipV="1">
            <a:off x="7065108" y="1619739"/>
            <a:ext cx="1820985" cy="8792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382C1682-9C27-40B1-9A1F-6B1DD97C9813}"/>
              </a:ext>
            </a:extLst>
          </p:cNvPr>
          <p:cNvSpPr txBox="1"/>
          <p:nvPr/>
        </p:nvSpPr>
        <p:spPr>
          <a:xfrm>
            <a:off x="1789724" y="1113615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Input</a:t>
            </a:r>
            <a:endParaRPr lang="th-TH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F6DD6324-AA97-452E-A507-1A5236170F0E}"/>
              </a:ext>
            </a:extLst>
          </p:cNvPr>
          <p:cNvSpPr txBox="1"/>
          <p:nvPr/>
        </p:nvSpPr>
        <p:spPr>
          <a:xfrm>
            <a:off x="7260493" y="1137755"/>
            <a:ext cx="24149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Output</a:t>
            </a:r>
            <a:endParaRPr lang="th-TH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FD101043-63A5-44CE-9CFD-5BCE3D35C811}"/>
              </a:ext>
            </a:extLst>
          </p:cNvPr>
          <p:cNvSpPr txBox="1"/>
          <p:nvPr/>
        </p:nvSpPr>
        <p:spPr>
          <a:xfrm>
            <a:off x="3438770" y="821227"/>
            <a:ext cx="362633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System</a:t>
            </a:r>
          </a:p>
          <a:p>
            <a:pPr algn="ctr"/>
            <a:r>
              <a:rPr lang="en-US" sz="2000" b="1" dirty="0"/>
              <a:t>Parameter K,</a:t>
            </a:r>
          </a:p>
          <a:p>
            <a:pPr algn="ctr"/>
            <a:r>
              <a:rPr lang="en-US" sz="2000" b="1" dirty="0"/>
              <a:t>Where K is unknown Parameters and what affect on the stability of the system</a:t>
            </a:r>
            <a:endParaRPr lang="th-TH" sz="2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xmlns="" id="{538E85E2-BD50-41CB-A342-202CAA79D9A2}"/>
                  </a:ext>
                </a:extLst>
              </p:cNvPr>
              <p:cNvSpPr txBox="1"/>
              <p:nvPr/>
            </p:nvSpPr>
            <p:spPr>
              <a:xfrm>
                <a:off x="2717198" y="2908485"/>
                <a:ext cx="4543295" cy="871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𝑆𝑦𝑠𝑡𝑒𝑚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den>
                      </m:f>
                    </m:oMath>
                  </m:oMathPara>
                </a14:m>
                <a:endParaRPr lang="th-TH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38E85E2-BD50-41CB-A342-202CAA79D9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7198" y="2908485"/>
                <a:ext cx="4543295" cy="87177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2E2D5F25-3FD6-49C1-8354-81ADBC8A3413}"/>
              </a:ext>
            </a:extLst>
          </p:cNvPr>
          <p:cNvSpPr txBox="1"/>
          <p:nvPr/>
        </p:nvSpPr>
        <p:spPr>
          <a:xfrm>
            <a:off x="328246" y="4103077"/>
            <a:ext cx="1131667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dirty="0"/>
              <a:t>So here two problems occur due to K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dirty="0"/>
              <a:t>First what value of K we should select to meet my system performance requirements.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dirty="0"/>
              <a:t>Second what is the effect of a variation of K on the system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40600600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xmlns="" id="{880BA496-7495-4652-8CCE-89F01533D6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540" y="219211"/>
            <a:ext cx="10515600" cy="413088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Procedure of Root Locus</a:t>
            </a:r>
            <a:endParaRPr lang="th-TH" b="1" dirty="0">
              <a:solidFill>
                <a:srgbClr val="7030A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xmlns="" id="{A3A2CD6B-B7EF-4030-A19E-9DE3183C7195}"/>
                  </a:ext>
                </a:extLst>
              </p:cNvPr>
              <p:cNvSpPr txBox="1"/>
              <p:nvPr/>
            </p:nvSpPr>
            <p:spPr>
              <a:xfrm>
                <a:off x="1867877" y="550533"/>
                <a:ext cx="6096000" cy="101303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+6)(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+4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+13)</m:t>
                          </m:r>
                        </m:den>
                      </m:f>
                    </m:oMath>
                  </m:oMathPara>
                </a14:m>
                <a:endParaRPr lang="th-TH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3A2CD6B-B7EF-4030-A19E-9DE3183C71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7877" y="550533"/>
                <a:ext cx="6096000" cy="101303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784B415B-A2F3-4043-ACEC-EBD26CFC76CD}"/>
              </a:ext>
            </a:extLst>
          </p:cNvPr>
          <p:cNvSpPr txBox="1"/>
          <p:nvPr/>
        </p:nvSpPr>
        <p:spPr>
          <a:xfrm>
            <a:off x="519722" y="1886662"/>
            <a:ext cx="8026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Step-1: Calculate the Starting Points (Poles)</a:t>
            </a:r>
            <a:endParaRPr lang="th-TH" b="1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xmlns="" id="{E4A213F1-2278-473B-8C68-724D25F4C83C}"/>
                  </a:ext>
                </a:extLst>
              </p:cNvPr>
              <p:cNvSpPr txBox="1"/>
              <p:nvPr/>
            </p:nvSpPr>
            <p:spPr>
              <a:xfrm>
                <a:off x="432340" y="2425697"/>
                <a:ext cx="5630387" cy="8617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𝑃𝑜𝑙𝑒𝑠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: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=0, −6, −2+3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−2−3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𝑗</m:t>
                      </m:r>
                    </m:oMath>
                  </m:oMathPara>
                </a14:m>
                <a:endParaRPr lang="en-US" dirty="0"/>
              </a:p>
              <a:p>
                <a:endParaRPr lang="th-TH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4A213F1-2278-473B-8C68-724D25F4C8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340" y="2425697"/>
                <a:ext cx="5630387" cy="86177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1B25CECB-D395-4E34-B8A6-007C044CD078}"/>
              </a:ext>
            </a:extLst>
          </p:cNvPr>
          <p:cNvSpPr txBox="1"/>
          <p:nvPr/>
        </p:nvSpPr>
        <p:spPr>
          <a:xfrm>
            <a:off x="519722" y="3610018"/>
            <a:ext cx="8026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Step-2: Calculate the Ending Points (Zeros)</a:t>
            </a:r>
            <a:endParaRPr lang="th-TH" b="1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xmlns="" id="{578B7395-F716-4FCD-874D-2250CD17E6E9}"/>
                  </a:ext>
                </a:extLst>
              </p:cNvPr>
              <p:cNvSpPr txBox="1"/>
              <p:nvPr/>
            </p:nvSpPr>
            <p:spPr>
              <a:xfrm>
                <a:off x="254540" y="4071619"/>
                <a:ext cx="2685571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𝑍𝑒𝑟𝑜𝑠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th-TH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78B7395-F716-4FCD-874D-2250CD17E6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540" y="4071619"/>
                <a:ext cx="2685571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xmlns="" id="{D21979F2-B129-41EF-8561-ED05A5A076E9}"/>
                  </a:ext>
                </a:extLst>
              </p:cNvPr>
              <p:cNvSpPr txBox="1"/>
              <p:nvPr/>
            </p:nvSpPr>
            <p:spPr>
              <a:xfrm>
                <a:off x="429846" y="3054250"/>
                <a:ext cx="464233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𝑁𝑜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𝑃𝑜𝑙𝑒𝑠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𝑣𝑎𝑙𝑢𝑒𝑠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21979F2-B129-41EF-8561-ED05A5A076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846" y="3054250"/>
                <a:ext cx="4642338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xmlns="" id="{D3E1AB08-3C0B-490F-9A17-DB03BE53917E}"/>
                  </a:ext>
                </a:extLst>
              </p:cNvPr>
              <p:cNvSpPr txBox="1"/>
              <p:nvPr/>
            </p:nvSpPr>
            <p:spPr>
              <a:xfrm>
                <a:off x="238909" y="4533220"/>
                <a:ext cx="504180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𝑁𝑜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𝑍𝑒𝑟𝑜𝑠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𝑣𝑎𝑙𝑢𝑒𝑠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3E1AB08-3C0B-490F-9A17-DB03BE5391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909" y="4533220"/>
                <a:ext cx="5041806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xmlns="" id="{D24FC047-A6FC-4521-9DA6-A2A936A4DB31}"/>
                  </a:ext>
                </a:extLst>
              </p:cNvPr>
              <p:cNvSpPr txBox="1"/>
              <p:nvPr/>
            </p:nvSpPr>
            <p:spPr>
              <a:xfrm>
                <a:off x="620676" y="6307467"/>
                <a:ext cx="609600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=4</m:t>
                    </m:r>
                  </m:oMath>
                </a14:m>
                <a:r>
                  <a:rPr lang="en-US" b="0" dirty="0"/>
                  <a:t> 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24FC047-A6FC-4521-9DA6-A2A936A4DB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676" y="6307467"/>
                <a:ext cx="6096000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86F9E294-989A-4817-A073-C7005252B248}"/>
              </a:ext>
            </a:extLst>
          </p:cNvPr>
          <p:cNvSpPr txBox="1"/>
          <p:nvPr/>
        </p:nvSpPr>
        <p:spPr>
          <a:xfrm>
            <a:off x="519722" y="5729641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/>
              <a:t>P&gt;Z (4&gt;0) than N = P 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7D422503-C1FD-475F-A40D-08DB7B9AE3D2}"/>
              </a:ext>
            </a:extLst>
          </p:cNvPr>
          <p:cNvSpPr txBox="1"/>
          <p:nvPr/>
        </p:nvSpPr>
        <p:spPr>
          <a:xfrm>
            <a:off x="519722" y="5165159"/>
            <a:ext cx="8026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Step-3: Calculate the Numerator of root locus N </a:t>
            </a:r>
            <a:endParaRPr lang="th-TH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50665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xmlns="" id="{9C050B03-0297-4D21-B0DB-2A91234C81D6}"/>
              </a:ext>
            </a:extLst>
          </p:cNvPr>
          <p:cNvCxnSpPr>
            <a:cxnSpLocks/>
          </p:cNvCxnSpPr>
          <p:nvPr/>
        </p:nvCxnSpPr>
        <p:spPr>
          <a:xfrm>
            <a:off x="34658" y="3409133"/>
            <a:ext cx="11610265" cy="12052"/>
          </a:xfrm>
          <a:prstGeom prst="straightConnector1">
            <a:avLst/>
          </a:prstGeom>
          <a:ln w="38100">
            <a:solidFill>
              <a:srgbClr val="00206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xmlns="" id="{069D1F9B-F207-405D-90B2-A4ED6B431C5C}"/>
              </a:ext>
            </a:extLst>
          </p:cNvPr>
          <p:cNvCxnSpPr>
            <a:cxnSpLocks/>
          </p:cNvCxnSpPr>
          <p:nvPr/>
        </p:nvCxnSpPr>
        <p:spPr>
          <a:xfrm>
            <a:off x="6096000" y="638908"/>
            <a:ext cx="0" cy="5564553"/>
          </a:xfrm>
          <a:prstGeom prst="straightConnector1">
            <a:avLst/>
          </a:prstGeom>
          <a:ln w="38100">
            <a:solidFill>
              <a:srgbClr val="00206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xmlns="" id="{DC4A7D97-F6FF-4315-9796-96770AE9A39C}"/>
                  </a:ext>
                </a:extLst>
              </p:cNvPr>
              <p:cNvSpPr txBox="1"/>
              <p:nvPr/>
            </p:nvSpPr>
            <p:spPr>
              <a:xfrm>
                <a:off x="11644923" y="3181774"/>
                <a:ext cx="28450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h-TH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th-TH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C4A7D97-F6FF-4315-9796-96770AE9A3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44923" y="3181774"/>
                <a:ext cx="284501" cy="430887"/>
              </a:xfrm>
              <a:prstGeom prst="rect">
                <a:avLst/>
              </a:prstGeom>
              <a:blipFill>
                <a:blip r:embed="rId2"/>
                <a:stretch>
                  <a:fillRect l="-17021" r="-17021"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xmlns="" id="{C6760F63-B8FE-4AD0-921E-FE5678CCC032}"/>
                  </a:ext>
                </a:extLst>
              </p:cNvPr>
              <p:cNvSpPr txBox="1"/>
              <p:nvPr/>
            </p:nvSpPr>
            <p:spPr>
              <a:xfrm>
                <a:off x="3180861" y="193638"/>
                <a:ext cx="609600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𝑗</m:t>
                      </m:r>
                      <m:r>
                        <a:rPr lang="th-TH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th-TH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6760F63-B8FE-4AD0-921E-FE5678CCC0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0861" y="193638"/>
                <a:ext cx="6096000" cy="523220"/>
              </a:xfrm>
              <a:prstGeom prst="rect">
                <a:avLst/>
              </a:prstGeom>
              <a:blipFill>
                <a:blip r:embed="rId3"/>
                <a:stretch>
                  <a:fillRect b="-8140"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xmlns="" id="{D024DB0E-A810-4ED5-95C5-B37C9C80A056}"/>
                  </a:ext>
                </a:extLst>
              </p:cNvPr>
              <p:cNvSpPr txBox="1"/>
              <p:nvPr/>
            </p:nvSpPr>
            <p:spPr>
              <a:xfrm>
                <a:off x="34658" y="3081434"/>
                <a:ext cx="515914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th-TH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th-TH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024DB0E-A810-4ED5-95C5-B37C9C80A0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58" y="3081434"/>
                <a:ext cx="515914" cy="430887"/>
              </a:xfrm>
              <a:prstGeom prst="rect">
                <a:avLst/>
              </a:prstGeom>
              <a:blipFill>
                <a:blip r:embed="rId4"/>
                <a:stretch>
                  <a:fillRect l="-8333" r="-11905"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xmlns="" id="{A3085A46-D8F7-4C83-BCAC-0E409E5CE131}"/>
                  </a:ext>
                </a:extLst>
              </p:cNvPr>
              <p:cNvSpPr txBox="1"/>
              <p:nvPr/>
            </p:nvSpPr>
            <p:spPr>
              <a:xfrm>
                <a:off x="3254973" y="6186971"/>
                <a:ext cx="609600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𝑗</m:t>
                      </m:r>
                      <m:r>
                        <a:rPr lang="th-TH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th-TH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3085A46-D8F7-4C83-BCAC-0E409E5CE1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4973" y="6186971"/>
                <a:ext cx="6096000" cy="523220"/>
              </a:xfrm>
              <a:prstGeom prst="rect">
                <a:avLst/>
              </a:prstGeom>
              <a:blipFill>
                <a:blip r:embed="rId5"/>
                <a:stretch>
                  <a:fillRect b="-8140"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37AC959A-8C0D-40DA-AC05-5C280BFB965D}"/>
              </a:ext>
            </a:extLst>
          </p:cNvPr>
          <p:cNvSpPr txBox="1"/>
          <p:nvPr/>
        </p:nvSpPr>
        <p:spPr>
          <a:xfrm>
            <a:off x="6892812" y="3572807"/>
            <a:ext cx="433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1               2               3                4                5</a:t>
            </a:r>
            <a:endParaRPr lang="th-TH" sz="18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F994493C-B3E3-4324-9BF7-3B9571639CC9}"/>
              </a:ext>
            </a:extLst>
          </p:cNvPr>
          <p:cNvSpPr txBox="1"/>
          <p:nvPr/>
        </p:nvSpPr>
        <p:spPr>
          <a:xfrm>
            <a:off x="547078" y="3699671"/>
            <a:ext cx="5074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-6           -5               -4              -3              -2              -1</a:t>
            </a:r>
            <a:endParaRPr lang="th-TH" sz="1800" dirty="0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xmlns="" id="{27BAB3C2-82A6-4A70-A095-F635666DAD67}"/>
              </a:ext>
            </a:extLst>
          </p:cNvPr>
          <p:cNvSpPr/>
          <p:nvPr/>
        </p:nvSpPr>
        <p:spPr>
          <a:xfrm>
            <a:off x="10591859" y="3357460"/>
            <a:ext cx="103358" cy="103347"/>
          </a:xfrm>
          <a:prstGeom prst="ellipse">
            <a:avLst/>
          </a:prstGeom>
          <a:solidFill>
            <a:srgbClr val="C0000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xmlns="" id="{FEF5AF8C-2BBA-47D5-A987-6B23EEE337F8}"/>
              </a:ext>
            </a:extLst>
          </p:cNvPr>
          <p:cNvSpPr/>
          <p:nvPr/>
        </p:nvSpPr>
        <p:spPr>
          <a:xfrm>
            <a:off x="9735054" y="3366112"/>
            <a:ext cx="103358" cy="103347"/>
          </a:xfrm>
          <a:prstGeom prst="ellipse">
            <a:avLst/>
          </a:prstGeom>
          <a:solidFill>
            <a:srgbClr val="C0000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xmlns="" id="{ACD9567B-1AAB-4080-95F3-B3ED509EEB9E}"/>
              </a:ext>
            </a:extLst>
          </p:cNvPr>
          <p:cNvSpPr/>
          <p:nvPr/>
        </p:nvSpPr>
        <p:spPr>
          <a:xfrm>
            <a:off x="8807501" y="3366112"/>
            <a:ext cx="103358" cy="103347"/>
          </a:xfrm>
          <a:prstGeom prst="ellipse">
            <a:avLst/>
          </a:prstGeom>
          <a:solidFill>
            <a:srgbClr val="C0000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xmlns="" id="{BFF37CDB-2938-47D1-9D09-A4D1F71499C8}"/>
              </a:ext>
            </a:extLst>
          </p:cNvPr>
          <p:cNvSpPr/>
          <p:nvPr/>
        </p:nvSpPr>
        <p:spPr>
          <a:xfrm>
            <a:off x="7881542" y="3357460"/>
            <a:ext cx="103358" cy="103347"/>
          </a:xfrm>
          <a:prstGeom prst="ellipse">
            <a:avLst/>
          </a:prstGeom>
          <a:solidFill>
            <a:srgbClr val="C0000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xmlns="" id="{A575AA7E-239B-44F1-9CCC-3718C8A83734}"/>
              </a:ext>
            </a:extLst>
          </p:cNvPr>
          <p:cNvSpPr/>
          <p:nvPr/>
        </p:nvSpPr>
        <p:spPr>
          <a:xfrm>
            <a:off x="6960593" y="3366112"/>
            <a:ext cx="103358" cy="103347"/>
          </a:xfrm>
          <a:prstGeom prst="ellipse">
            <a:avLst/>
          </a:prstGeom>
          <a:solidFill>
            <a:srgbClr val="C0000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xmlns="" id="{D87F79C9-48A9-43E0-B17C-8847B44D2A70}"/>
              </a:ext>
            </a:extLst>
          </p:cNvPr>
          <p:cNvSpPr/>
          <p:nvPr/>
        </p:nvSpPr>
        <p:spPr>
          <a:xfrm>
            <a:off x="5161541" y="3345543"/>
            <a:ext cx="103358" cy="103347"/>
          </a:xfrm>
          <a:prstGeom prst="ellipse">
            <a:avLst/>
          </a:prstGeom>
          <a:solidFill>
            <a:srgbClr val="C0000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xmlns="" id="{171222AE-B97B-4D95-A172-DA7D1FDF6E2F}"/>
              </a:ext>
            </a:extLst>
          </p:cNvPr>
          <p:cNvSpPr/>
          <p:nvPr/>
        </p:nvSpPr>
        <p:spPr>
          <a:xfrm>
            <a:off x="4247035" y="3355887"/>
            <a:ext cx="103358" cy="103347"/>
          </a:xfrm>
          <a:prstGeom prst="ellipse">
            <a:avLst/>
          </a:prstGeom>
          <a:solidFill>
            <a:srgbClr val="C0000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xmlns="" id="{57B7F708-D6B5-4FDC-BFFD-E662E7DF4121}"/>
              </a:ext>
            </a:extLst>
          </p:cNvPr>
          <p:cNvSpPr/>
          <p:nvPr/>
        </p:nvSpPr>
        <p:spPr>
          <a:xfrm>
            <a:off x="3254973" y="3366112"/>
            <a:ext cx="103358" cy="103347"/>
          </a:xfrm>
          <a:prstGeom prst="ellipse">
            <a:avLst/>
          </a:prstGeom>
          <a:solidFill>
            <a:srgbClr val="C0000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xmlns="" id="{5B4E4984-F7DF-4557-A05E-1633C90DACD3}"/>
              </a:ext>
            </a:extLst>
          </p:cNvPr>
          <p:cNvSpPr/>
          <p:nvPr/>
        </p:nvSpPr>
        <p:spPr>
          <a:xfrm>
            <a:off x="2404994" y="3366112"/>
            <a:ext cx="103358" cy="103347"/>
          </a:xfrm>
          <a:prstGeom prst="ellipse">
            <a:avLst/>
          </a:prstGeom>
          <a:solidFill>
            <a:srgbClr val="C0000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xmlns="" id="{1FD62FA5-5AFB-4B20-BF5A-C32929C7369B}"/>
              </a:ext>
            </a:extLst>
          </p:cNvPr>
          <p:cNvSpPr/>
          <p:nvPr/>
        </p:nvSpPr>
        <p:spPr>
          <a:xfrm>
            <a:off x="1448462" y="3346591"/>
            <a:ext cx="103358" cy="103347"/>
          </a:xfrm>
          <a:prstGeom prst="ellipse">
            <a:avLst/>
          </a:prstGeom>
          <a:solidFill>
            <a:srgbClr val="C0000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xmlns="" id="{ED1C2B45-B34F-423F-8159-89F9F80759F1}"/>
                  </a:ext>
                </a:extLst>
              </p:cNvPr>
              <p:cNvSpPr txBox="1"/>
              <p:nvPr/>
            </p:nvSpPr>
            <p:spPr>
              <a:xfrm>
                <a:off x="6096000" y="1700296"/>
                <a:ext cx="593395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𝑍𝑒𝑟𝑜𝑠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𝑁𝑜𝑛𝑒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𝑁𝑜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𝑍𝑒𝑟𝑜𝑠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th-TH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D1C2B45-B34F-423F-8159-89F9F80759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1700296"/>
                <a:ext cx="5933953" cy="523220"/>
              </a:xfrm>
              <a:prstGeom prst="rect">
                <a:avLst/>
              </a:prstGeom>
              <a:blipFill>
                <a:blip r:embed="rId6"/>
                <a:stretch>
                  <a:fillRect b="-9302"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xmlns="" id="{8A9F2A28-2236-4C70-9D63-162BEB444B91}"/>
              </a:ext>
            </a:extLst>
          </p:cNvPr>
          <p:cNvCxnSpPr>
            <a:cxnSpLocks/>
          </p:cNvCxnSpPr>
          <p:nvPr/>
        </p:nvCxnSpPr>
        <p:spPr>
          <a:xfrm>
            <a:off x="5955869" y="3296878"/>
            <a:ext cx="275247" cy="193264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xmlns="" id="{D4D65A09-36C7-48C1-A069-870C12B3CDE4}"/>
              </a:ext>
            </a:extLst>
          </p:cNvPr>
          <p:cNvCxnSpPr>
            <a:cxnSpLocks/>
          </p:cNvCxnSpPr>
          <p:nvPr/>
        </p:nvCxnSpPr>
        <p:spPr>
          <a:xfrm flipV="1">
            <a:off x="5980903" y="3296878"/>
            <a:ext cx="250213" cy="215832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Oval 60">
            <a:extLst>
              <a:ext uri="{FF2B5EF4-FFF2-40B4-BE49-F238E27FC236}">
                <a16:creationId xmlns:a16="http://schemas.microsoft.com/office/drawing/2014/main" xmlns="" id="{B392FCD6-71F3-44D7-ACCD-B3B725F817A7}"/>
              </a:ext>
            </a:extLst>
          </p:cNvPr>
          <p:cNvSpPr/>
          <p:nvPr/>
        </p:nvSpPr>
        <p:spPr>
          <a:xfrm>
            <a:off x="6053546" y="3341836"/>
            <a:ext cx="103358" cy="103347"/>
          </a:xfrm>
          <a:prstGeom prst="ellipse">
            <a:avLst/>
          </a:prstGeom>
          <a:solidFill>
            <a:srgbClr val="C0000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xmlns="" id="{CF8F6485-E715-4DB5-8B8D-913F71A4B777}"/>
              </a:ext>
            </a:extLst>
          </p:cNvPr>
          <p:cNvSpPr/>
          <p:nvPr/>
        </p:nvSpPr>
        <p:spPr>
          <a:xfrm>
            <a:off x="4264401" y="3349834"/>
            <a:ext cx="103358" cy="103347"/>
          </a:xfrm>
          <a:prstGeom prst="ellipse">
            <a:avLst/>
          </a:prstGeom>
          <a:solidFill>
            <a:srgbClr val="C0000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6" name="Title 1">
            <a:extLst>
              <a:ext uri="{FF2B5EF4-FFF2-40B4-BE49-F238E27FC236}">
                <a16:creationId xmlns:a16="http://schemas.microsoft.com/office/drawing/2014/main" xmlns="" id="{2B2802D2-9D02-4B72-8B28-15E6097E8A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540" y="219211"/>
            <a:ext cx="10515600" cy="413088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Procedure of Root Locus</a:t>
            </a:r>
            <a:endParaRPr lang="th-TH" b="1" dirty="0">
              <a:solidFill>
                <a:srgbClr val="7030A0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54104FCC-0957-473E-AF1D-E05102918F38}"/>
              </a:ext>
            </a:extLst>
          </p:cNvPr>
          <p:cNvSpPr txBox="1"/>
          <p:nvPr/>
        </p:nvSpPr>
        <p:spPr>
          <a:xfrm>
            <a:off x="117231" y="632299"/>
            <a:ext cx="8026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Step-4: Existence of Root Locus in S-Plane</a:t>
            </a:r>
            <a:endParaRPr lang="th-TH" b="1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xmlns="" id="{D8428DE3-11F8-457D-BBA5-6CD0D3A958FC}"/>
                  </a:ext>
                </a:extLst>
              </p:cNvPr>
              <p:cNvSpPr txBox="1"/>
              <p:nvPr/>
            </p:nvSpPr>
            <p:spPr>
              <a:xfrm>
                <a:off x="6105225" y="918148"/>
                <a:ext cx="609865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𝑃𝑜𝑙𝑒𝑠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: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=0, −6, −2+3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−2−3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𝑗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8428DE3-11F8-457D-BBA5-6CD0D3A958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5225" y="918148"/>
                <a:ext cx="6098650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Oval 38">
            <a:extLst>
              <a:ext uri="{FF2B5EF4-FFF2-40B4-BE49-F238E27FC236}">
                <a16:creationId xmlns:a16="http://schemas.microsoft.com/office/drawing/2014/main" xmlns="" id="{3C8EFD7A-F438-4822-906B-95DF9672814B}"/>
              </a:ext>
            </a:extLst>
          </p:cNvPr>
          <p:cNvSpPr/>
          <p:nvPr/>
        </p:nvSpPr>
        <p:spPr>
          <a:xfrm>
            <a:off x="558086" y="3366111"/>
            <a:ext cx="103358" cy="103347"/>
          </a:xfrm>
          <a:prstGeom prst="ellipse">
            <a:avLst/>
          </a:prstGeom>
          <a:solidFill>
            <a:srgbClr val="C0000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xmlns="" id="{544BEFCB-95C9-4B33-9026-45454D847A47}"/>
              </a:ext>
            </a:extLst>
          </p:cNvPr>
          <p:cNvCxnSpPr>
            <a:cxnSpLocks/>
          </p:cNvCxnSpPr>
          <p:nvPr/>
        </p:nvCxnSpPr>
        <p:spPr>
          <a:xfrm>
            <a:off x="472614" y="3296991"/>
            <a:ext cx="275247" cy="193264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xmlns="" id="{36EAFC24-95CB-45E2-83FF-0D71628F8C06}"/>
              </a:ext>
            </a:extLst>
          </p:cNvPr>
          <p:cNvCxnSpPr>
            <a:cxnSpLocks/>
          </p:cNvCxnSpPr>
          <p:nvPr/>
        </p:nvCxnSpPr>
        <p:spPr>
          <a:xfrm flipV="1">
            <a:off x="497648" y="3296991"/>
            <a:ext cx="250213" cy="215832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xmlns="" id="{7075F2CC-4907-4FB6-8264-B7FF7D50F0E6}"/>
              </a:ext>
            </a:extLst>
          </p:cNvPr>
          <p:cNvSpPr/>
          <p:nvPr/>
        </p:nvSpPr>
        <p:spPr>
          <a:xfrm>
            <a:off x="570309" y="3349834"/>
            <a:ext cx="103358" cy="103347"/>
          </a:xfrm>
          <a:prstGeom prst="ellipse">
            <a:avLst/>
          </a:prstGeom>
          <a:solidFill>
            <a:srgbClr val="C0000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xmlns="" id="{E6A9A802-F528-4BD1-B2E5-C23A1EEFC9C0}"/>
              </a:ext>
            </a:extLst>
          </p:cNvPr>
          <p:cNvSpPr/>
          <p:nvPr/>
        </p:nvSpPr>
        <p:spPr>
          <a:xfrm>
            <a:off x="6053546" y="2742885"/>
            <a:ext cx="103358" cy="103347"/>
          </a:xfrm>
          <a:prstGeom prst="ellipse">
            <a:avLst/>
          </a:prstGeom>
          <a:solidFill>
            <a:srgbClr val="C0000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xmlns="" id="{C391C901-1E1A-459D-BDC2-F46EFD2F2C57}"/>
              </a:ext>
            </a:extLst>
          </p:cNvPr>
          <p:cNvSpPr/>
          <p:nvPr/>
        </p:nvSpPr>
        <p:spPr>
          <a:xfrm>
            <a:off x="6062956" y="2120307"/>
            <a:ext cx="103358" cy="103347"/>
          </a:xfrm>
          <a:prstGeom prst="ellipse">
            <a:avLst/>
          </a:prstGeom>
          <a:solidFill>
            <a:srgbClr val="C0000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xmlns="" id="{CBEAD80C-FA9B-43CA-A378-83FB886B4834}"/>
              </a:ext>
            </a:extLst>
          </p:cNvPr>
          <p:cNvSpPr/>
          <p:nvPr/>
        </p:nvSpPr>
        <p:spPr>
          <a:xfrm>
            <a:off x="6048934" y="1101010"/>
            <a:ext cx="103358" cy="103347"/>
          </a:xfrm>
          <a:prstGeom prst="ellipse">
            <a:avLst/>
          </a:prstGeom>
          <a:solidFill>
            <a:srgbClr val="C0000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xmlns="" id="{95FE3269-AF02-44C8-A63E-9A45830FF672}"/>
              </a:ext>
            </a:extLst>
          </p:cNvPr>
          <p:cNvSpPr/>
          <p:nvPr/>
        </p:nvSpPr>
        <p:spPr>
          <a:xfrm>
            <a:off x="6053546" y="4075246"/>
            <a:ext cx="103358" cy="103347"/>
          </a:xfrm>
          <a:prstGeom prst="ellipse">
            <a:avLst/>
          </a:prstGeom>
          <a:solidFill>
            <a:srgbClr val="C0000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xmlns="" id="{9D477464-9678-49BD-BC9D-51FA5D6DE649}"/>
              </a:ext>
            </a:extLst>
          </p:cNvPr>
          <p:cNvSpPr/>
          <p:nvPr/>
        </p:nvSpPr>
        <p:spPr>
          <a:xfrm>
            <a:off x="6062956" y="4878224"/>
            <a:ext cx="103358" cy="103347"/>
          </a:xfrm>
          <a:prstGeom prst="ellipse">
            <a:avLst/>
          </a:prstGeom>
          <a:solidFill>
            <a:srgbClr val="C0000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xmlns="" id="{73B9CEF6-E291-452F-8075-E3CEE4B241B7}"/>
              </a:ext>
            </a:extLst>
          </p:cNvPr>
          <p:cNvSpPr/>
          <p:nvPr/>
        </p:nvSpPr>
        <p:spPr>
          <a:xfrm>
            <a:off x="6071303" y="5562988"/>
            <a:ext cx="103358" cy="103347"/>
          </a:xfrm>
          <a:prstGeom prst="ellipse">
            <a:avLst/>
          </a:prstGeom>
          <a:solidFill>
            <a:srgbClr val="C0000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xmlns="" id="{2BCDA798-5C88-4AFD-BCE5-DEB578DB07D5}"/>
              </a:ext>
            </a:extLst>
          </p:cNvPr>
          <p:cNvSpPr txBox="1"/>
          <p:nvPr/>
        </p:nvSpPr>
        <p:spPr>
          <a:xfrm rot="5400000">
            <a:off x="4724707" y="4748577"/>
            <a:ext cx="23368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-j        -2j    -3j </a:t>
            </a:r>
            <a:endParaRPr lang="th-TH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xmlns="" id="{4E0FFF53-1C2A-4C99-82AB-3D28F3192B79}"/>
              </a:ext>
            </a:extLst>
          </p:cNvPr>
          <p:cNvSpPr txBox="1"/>
          <p:nvPr/>
        </p:nvSpPr>
        <p:spPr>
          <a:xfrm rot="5400000">
            <a:off x="4797729" y="1763985"/>
            <a:ext cx="219079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3j          2j     j </a:t>
            </a:r>
            <a:endParaRPr lang="th-TH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xmlns="" id="{0DB0DFAE-3984-4674-8D4A-A2BF8680015E}"/>
              </a:ext>
            </a:extLst>
          </p:cNvPr>
          <p:cNvCxnSpPr>
            <a:cxnSpLocks/>
          </p:cNvCxnSpPr>
          <p:nvPr/>
        </p:nvCxnSpPr>
        <p:spPr>
          <a:xfrm flipH="1">
            <a:off x="4298715" y="1167571"/>
            <a:ext cx="1750219" cy="0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xmlns="" id="{EA9CEE8E-0616-43CB-B3D4-D618973D5753}"/>
              </a:ext>
            </a:extLst>
          </p:cNvPr>
          <p:cNvCxnSpPr>
            <a:cxnSpLocks/>
            <a:endCxn id="64" idx="2"/>
          </p:cNvCxnSpPr>
          <p:nvPr/>
        </p:nvCxnSpPr>
        <p:spPr>
          <a:xfrm flipH="1">
            <a:off x="4264401" y="1167571"/>
            <a:ext cx="34313" cy="2233937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xmlns="" id="{FE40616F-1E4D-442F-A1BE-D68C176B8347}"/>
              </a:ext>
            </a:extLst>
          </p:cNvPr>
          <p:cNvCxnSpPr>
            <a:cxnSpLocks/>
          </p:cNvCxnSpPr>
          <p:nvPr/>
        </p:nvCxnSpPr>
        <p:spPr>
          <a:xfrm flipH="1">
            <a:off x="4257027" y="3362770"/>
            <a:ext cx="34313" cy="2233937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xmlns="" id="{CCC03CA1-AF7C-43DC-ABA2-0D395704F618}"/>
              </a:ext>
            </a:extLst>
          </p:cNvPr>
          <p:cNvCxnSpPr>
            <a:cxnSpLocks/>
          </p:cNvCxnSpPr>
          <p:nvPr/>
        </p:nvCxnSpPr>
        <p:spPr>
          <a:xfrm flipH="1">
            <a:off x="4247035" y="5596707"/>
            <a:ext cx="1802151" cy="0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xmlns="" id="{2BBFA694-28BE-424A-8BD9-EED5B982B563}"/>
              </a:ext>
            </a:extLst>
          </p:cNvPr>
          <p:cNvCxnSpPr>
            <a:cxnSpLocks/>
          </p:cNvCxnSpPr>
          <p:nvPr/>
        </p:nvCxnSpPr>
        <p:spPr>
          <a:xfrm>
            <a:off x="4191814" y="1069575"/>
            <a:ext cx="275247" cy="193264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xmlns="" id="{8EA0AEC6-3820-4526-96FE-66F91E2718D8}"/>
              </a:ext>
            </a:extLst>
          </p:cNvPr>
          <p:cNvCxnSpPr>
            <a:cxnSpLocks/>
          </p:cNvCxnSpPr>
          <p:nvPr/>
        </p:nvCxnSpPr>
        <p:spPr>
          <a:xfrm flipV="1">
            <a:off x="4216848" y="1069575"/>
            <a:ext cx="250213" cy="215832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Oval 75">
            <a:extLst>
              <a:ext uri="{FF2B5EF4-FFF2-40B4-BE49-F238E27FC236}">
                <a16:creationId xmlns:a16="http://schemas.microsoft.com/office/drawing/2014/main" xmlns="" id="{A6FF958B-9EB7-43B1-A4FC-DA3D41B69ECC}"/>
              </a:ext>
            </a:extLst>
          </p:cNvPr>
          <p:cNvSpPr/>
          <p:nvPr/>
        </p:nvSpPr>
        <p:spPr>
          <a:xfrm>
            <a:off x="4289491" y="1114533"/>
            <a:ext cx="103358" cy="103347"/>
          </a:xfrm>
          <a:prstGeom prst="ellipse">
            <a:avLst/>
          </a:prstGeom>
          <a:solidFill>
            <a:srgbClr val="C0000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xmlns="" id="{CE92214B-BF5C-4154-AC6C-DA099BCA507C}"/>
              </a:ext>
            </a:extLst>
          </p:cNvPr>
          <p:cNvCxnSpPr>
            <a:cxnSpLocks/>
          </p:cNvCxnSpPr>
          <p:nvPr/>
        </p:nvCxnSpPr>
        <p:spPr>
          <a:xfrm>
            <a:off x="4140135" y="5492483"/>
            <a:ext cx="275247" cy="193264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xmlns="" id="{E6304AE6-F17C-4B07-8FCA-23CA8B519CF9}"/>
              </a:ext>
            </a:extLst>
          </p:cNvPr>
          <p:cNvCxnSpPr>
            <a:cxnSpLocks/>
          </p:cNvCxnSpPr>
          <p:nvPr/>
        </p:nvCxnSpPr>
        <p:spPr>
          <a:xfrm flipV="1">
            <a:off x="4165169" y="5492483"/>
            <a:ext cx="250213" cy="215832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>
            <a:extLst>
              <a:ext uri="{FF2B5EF4-FFF2-40B4-BE49-F238E27FC236}">
                <a16:creationId xmlns:a16="http://schemas.microsoft.com/office/drawing/2014/main" xmlns="" id="{04AC70E0-B87E-441A-BA8A-A302F90E7315}"/>
              </a:ext>
            </a:extLst>
          </p:cNvPr>
          <p:cNvSpPr/>
          <p:nvPr/>
        </p:nvSpPr>
        <p:spPr>
          <a:xfrm>
            <a:off x="4237812" y="5537441"/>
            <a:ext cx="103358" cy="103347"/>
          </a:xfrm>
          <a:prstGeom prst="ellipse">
            <a:avLst/>
          </a:prstGeom>
          <a:solidFill>
            <a:srgbClr val="C0000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xmlns="" id="{DA6BC339-F1EC-410D-AB47-0790F745E7F5}"/>
              </a:ext>
            </a:extLst>
          </p:cNvPr>
          <p:cNvCxnSpPr>
            <a:cxnSpLocks/>
            <a:stCxn id="64" idx="6"/>
            <a:endCxn id="61" idx="2"/>
          </p:cNvCxnSpPr>
          <p:nvPr/>
        </p:nvCxnSpPr>
        <p:spPr>
          <a:xfrm flipV="1">
            <a:off x="4367759" y="3393510"/>
            <a:ext cx="1685787" cy="7998"/>
          </a:xfrm>
          <a:prstGeom prst="line">
            <a:avLst/>
          </a:prstGeom>
          <a:ln w="5715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xmlns="" id="{D96F3CFB-54AD-463B-9111-041A5E627B73}"/>
              </a:ext>
            </a:extLst>
          </p:cNvPr>
          <p:cNvCxnSpPr/>
          <p:nvPr/>
        </p:nvCxnSpPr>
        <p:spPr>
          <a:xfrm>
            <a:off x="4905955" y="3366111"/>
            <a:ext cx="4222142" cy="1754529"/>
          </a:xfrm>
          <a:prstGeom prst="bentConnector3">
            <a:avLst>
              <a:gd name="adj1" fmla="val 781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E64CE3B4-7C9A-4396-BFA3-4C0E362C646F}"/>
              </a:ext>
            </a:extLst>
          </p:cNvPr>
          <p:cNvSpPr txBox="1"/>
          <p:nvPr/>
        </p:nvSpPr>
        <p:spPr>
          <a:xfrm>
            <a:off x="9276861" y="4878224"/>
            <a:ext cx="24433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Shaded because odd poles on right side</a:t>
            </a:r>
            <a:endParaRPr lang="th-TH" sz="1600" b="1" dirty="0"/>
          </a:p>
        </p:txBody>
      </p: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xmlns="" id="{5D614F1C-23F9-4DB5-9FE1-98BA5A5905DF}"/>
              </a:ext>
            </a:extLst>
          </p:cNvPr>
          <p:cNvCxnSpPr>
            <a:cxnSpLocks/>
            <a:endCxn id="64" idx="2"/>
          </p:cNvCxnSpPr>
          <p:nvPr/>
        </p:nvCxnSpPr>
        <p:spPr>
          <a:xfrm flipV="1">
            <a:off x="648364" y="3401508"/>
            <a:ext cx="3616037" cy="7812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xmlns="" id="{1508FE6F-5DC8-4B4D-8C44-1D4FC8BC6F47}"/>
              </a:ext>
            </a:extLst>
          </p:cNvPr>
          <p:cNvCxnSpPr>
            <a:cxnSpLocks/>
          </p:cNvCxnSpPr>
          <p:nvPr/>
        </p:nvCxnSpPr>
        <p:spPr>
          <a:xfrm>
            <a:off x="1934941" y="3392773"/>
            <a:ext cx="7743267" cy="2690363"/>
          </a:xfrm>
          <a:prstGeom prst="bentConnector3">
            <a:avLst>
              <a:gd name="adj1" fmla="val 101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xmlns="" id="{63ADA90B-2BB2-43F6-8E48-3A3AAA1A3FCF}"/>
              </a:ext>
            </a:extLst>
          </p:cNvPr>
          <p:cNvSpPr txBox="1"/>
          <p:nvPr/>
        </p:nvSpPr>
        <p:spPr>
          <a:xfrm>
            <a:off x="7605041" y="6002305"/>
            <a:ext cx="459883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/>
              <a:t>Shaded because 3 poles on right side so</a:t>
            </a:r>
          </a:p>
          <a:p>
            <a:r>
              <a:rPr lang="en-US" sz="2000" b="1" dirty="0"/>
              <a:t> it is odd poles we shaded it</a:t>
            </a:r>
            <a:endParaRPr lang="th-TH" sz="2000" b="1" dirty="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xmlns="" id="{6008538E-D64D-44A5-9A01-3FFEE76E0E88}"/>
              </a:ext>
            </a:extLst>
          </p:cNvPr>
          <p:cNvSpPr txBox="1"/>
          <p:nvPr/>
        </p:nvSpPr>
        <p:spPr>
          <a:xfrm>
            <a:off x="117231" y="6305372"/>
            <a:ext cx="56633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</a:rPr>
              <a:t>So, root locus exists between 0 to -6.</a:t>
            </a:r>
            <a:endParaRPr lang="th-TH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44929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xmlns="" id="{9A9A6BB3-D190-4EEA-B560-58EC18E3ED53}"/>
                  </a:ext>
                </a:extLst>
              </p:cNvPr>
              <p:cNvSpPr txBox="1"/>
              <p:nvPr/>
            </p:nvSpPr>
            <p:spPr>
              <a:xfrm>
                <a:off x="274661" y="899169"/>
                <a:ext cx="8903335" cy="9401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tx1"/>
                          </a:solidFill>
                        </a:rPr>
                        <m:t>ngle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tx1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tx1"/>
                          </a:solidFill>
                        </a:rPr>
                        <m:t>of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tx1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tx1"/>
                          </a:solidFill>
                        </a:rPr>
                        <m:t>Asymptotes</m:t>
                      </m:r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</m:t>
                      </m:r>
                      <m:f>
                        <m:f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180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d>
                            <m:dPr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𝑛𝑜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: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𝑝𝑜𝑙𝑒𝑠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𝑛𝑜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: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𝑧𝑒𝑟𝑜𝑠</m:t>
                          </m:r>
                        </m:den>
                      </m:f>
                    </m:oMath>
                  </m:oMathPara>
                </a14:m>
                <a:endParaRPr lang="th-TH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A9A6BB3-D190-4EEA-B560-58EC18E3ED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661" y="899169"/>
                <a:ext cx="8903335" cy="94012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xmlns="" id="{2DAD26CC-D190-46A8-BFBB-D44C4EE6EA3E}"/>
                  </a:ext>
                </a:extLst>
              </p:cNvPr>
              <p:cNvSpPr txBox="1"/>
              <p:nvPr/>
            </p:nvSpPr>
            <p:spPr>
              <a:xfrm>
                <a:off x="2409245" y="1964985"/>
                <a:ext cx="9253341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−1=4−0−1=3,</m:t>
                    </m:r>
                  </m:oMath>
                </a14:m>
                <a:r>
                  <a:rPr lang="en-US" b="0" dirty="0"/>
                  <a:t> </a:t>
                </a:r>
                <a:r>
                  <a:rPr lang="en-US" dirty="0"/>
                  <a:t>So value of K = 0,1,2,3</a:t>
                </a:r>
                <a:endParaRPr lang="th-TH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DAD26CC-D190-46A8-BFBB-D44C4EE6EA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9245" y="1964985"/>
                <a:ext cx="9253341" cy="430887"/>
              </a:xfrm>
              <a:prstGeom prst="rect">
                <a:avLst/>
              </a:prstGeom>
              <a:blipFill>
                <a:blip r:embed="rId3"/>
                <a:stretch>
                  <a:fillRect l="-1318" t="-33803" b="-40845"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xmlns="" id="{912B9556-6657-4F4A-A852-10B2275A3147}"/>
                  </a:ext>
                </a:extLst>
              </p:cNvPr>
              <p:cNvSpPr txBox="1"/>
              <p:nvPr/>
            </p:nvSpPr>
            <p:spPr>
              <a:xfrm>
                <a:off x="0" y="2521559"/>
                <a:ext cx="12020797" cy="6967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latin typeface="Cambria Math" panose="02040503050406030204" pitchFamily="18" charset="0"/>
                        </a:rPr>
                        <m:t>𝐼𝑓</m:t>
                      </m:r>
                      <m:r>
                        <a:rPr lang="en-US" sz="18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sz="1800" i="1" smtClean="0">
                          <a:latin typeface="Cambria Math" panose="02040503050406030204" pitchFamily="18" charset="0"/>
                        </a:rPr>
                        <m:t>=0 </m:t>
                      </m:r>
                      <m:r>
                        <a:rPr lang="en-US" sz="1800" i="1" smtClean="0">
                          <a:latin typeface="Cambria Math" panose="02040503050406030204" pitchFamily="18" charset="0"/>
                        </a:rPr>
                        <m:t>𝑡h𝑎𝑛</m:t>
                      </m:r>
                      <m:r>
                        <a:rPr lang="en-US" sz="1800" i="1" smtClean="0">
                          <a:latin typeface="Cambria Math" panose="02040503050406030204" pitchFamily="18" charset="0"/>
                        </a:rPr>
                        <m:t> −→</m:t>
                      </m:r>
                      <m:r>
                        <a:rPr lang="en-US" sz="180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m:rPr>
                          <m:nor/>
                        </m:rPr>
                        <a:rPr lang="en-US" sz="1800" dirty="0"/>
                        <m:t>ngle</m:t>
                      </m:r>
                      <m:r>
                        <m:rPr>
                          <m:nor/>
                        </m:rPr>
                        <a:rPr lang="en-US" sz="1800" dirty="0"/>
                        <m:t> </m:t>
                      </m:r>
                      <m:r>
                        <m:rPr>
                          <m:nor/>
                        </m:rPr>
                        <a:rPr lang="en-US" sz="1800" dirty="0"/>
                        <m:t>of</m:t>
                      </m:r>
                      <m:r>
                        <m:rPr>
                          <m:nor/>
                        </m:rPr>
                        <a:rPr lang="en-US" sz="1800" dirty="0"/>
                        <m:t> </m:t>
                      </m:r>
                      <m:r>
                        <m:rPr>
                          <m:nor/>
                        </m:rPr>
                        <a:rPr lang="en-US" sz="1800" dirty="0"/>
                        <m:t>Asymptotes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180</m:t>
                              </m:r>
                            </m:e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d>
                            <m:d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num>
                        <m:den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𝑛𝑜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: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𝑝𝑜𝑙𝑒𝑠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𝑛𝑜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: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𝑧𝑒𝑟𝑜𝑠</m:t>
                          </m:r>
                        </m:den>
                      </m:f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180</m:t>
                              </m:r>
                            </m:e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d>
                            <m:d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2∗0+1</m:t>
                              </m:r>
                            </m:e>
                          </m:d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∗</m:t>
                          </m:r>
                        </m:num>
                        <m:den>
                          <m:d>
                            <m:d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4−0</m:t>
                              </m:r>
                            </m:e>
                          </m:d>
                        </m:den>
                      </m:f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180</m:t>
                              </m:r>
                            </m:e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45</m:t>
                          </m:r>
                        </m:e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</m:oMath>
                  </m:oMathPara>
                </a14:m>
                <a:endParaRPr lang="th-TH" sz="18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12B9556-6657-4F4A-A852-10B2275A31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521559"/>
                <a:ext cx="12020797" cy="69672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itle 1">
            <a:extLst>
              <a:ext uri="{FF2B5EF4-FFF2-40B4-BE49-F238E27FC236}">
                <a16:creationId xmlns:a16="http://schemas.microsoft.com/office/drawing/2014/main" xmlns="" id="{872974E6-2B8A-4EA0-B71A-8A2D6C8FE7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540" y="219211"/>
            <a:ext cx="10515600" cy="413088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Procedure of Root Locus</a:t>
            </a:r>
            <a:endParaRPr lang="th-TH" b="1" dirty="0">
              <a:solidFill>
                <a:srgbClr val="7030A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A3FF20DF-9FAB-40F5-8788-70A10A4CC914}"/>
              </a:ext>
            </a:extLst>
          </p:cNvPr>
          <p:cNvSpPr txBox="1"/>
          <p:nvPr/>
        </p:nvSpPr>
        <p:spPr>
          <a:xfrm>
            <a:off x="117231" y="632299"/>
            <a:ext cx="8026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Step-5: Angle of Asymptotes</a:t>
            </a:r>
            <a:endParaRPr lang="th-TH" b="1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xmlns="" id="{6662299B-7952-4D4F-879E-616F02B0CDDB}"/>
                  </a:ext>
                </a:extLst>
              </p:cNvPr>
              <p:cNvSpPr txBox="1"/>
              <p:nvPr/>
            </p:nvSpPr>
            <p:spPr>
              <a:xfrm>
                <a:off x="-94759" y="3429000"/>
                <a:ext cx="12020797" cy="6967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latin typeface="Cambria Math" panose="02040503050406030204" pitchFamily="18" charset="0"/>
                        </a:rPr>
                        <m:t>𝐼𝑓</m:t>
                      </m:r>
                      <m:r>
                        <a:rPr lang="en-US" sz="18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sz="18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18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800" i="1" smtClean="0">
                          <a:latin typeface="Cambria Math" panose="02040503050406030204" pitchFamily="18" charset="0"/>
                        </a:rPr>
                        <m:t>𝑡h𝑎𝑛</m:t>
                      </m:r>
                      <m:r>
                        <a:rPr lang="en-US" sz="1800" i="1" smtClean="0">
                          <a:latin typeface="Cambria Math" panose="02040503050406030204" pitchFamily="18" charset="0"/>
                        </a:rPr>
                        <m:t> −→</m:t>
                      </m:r>
                      <m:r>
                        <a:rPr lang="en-US" sz="180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m:rPr>
                          <m:nor/>
                        </m:rPr>
                        <a:rPr lang="en-US" sz="1800" dirty="0"/>
                        <m:t>ngle</m:t>
                      </m:r>
                      <m:r>
                        <m:rPr>
                          <m:nor/>
                        </m:rPr>
                        <a:rPr lang="en-US" sz="1800" dirty="0"/>
                        <m:t> </m:t>
                      </m:r>
                      <m:r>
                        <m:rPr>
                          <m:nor/>
                        </m:rPr>
                        <a:rPr lang="en-US" sz="1800" dirty="0"/>
                        <m:t>of</m:t>
                      </m:r>
                      <m:r>
                        <m:rPr>
                          <m:nor/>
                        </m:rPr>
                        <a:rPr lang="en-US" sz="1800" dirty="0"/>
                        <m:t> </m:t>
                      </m:r>
                      <m:r>
                        <m:rPr>
                          <m:nor/>
                        </m:rPr>
                        <a:rPr lang="en-US" sz="1800" dirty="0"/>
                        <m:t>Asymptotes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8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180</m:t>
                              </m:r>
                            </m:e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d>
                            <m:d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num>
                        <m:den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𝑛𝑜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: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𝑝𝑜𝑙𝑒𝑠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𝑛𝑜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: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𝑧𝑒𝑟𝑜𝑠</m:t>
                          </m:r>
                        </m:den>
                      </m:f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180</m:t>
                              </m:r>
                            </m:e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d>
                            <m:d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2∗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∗</m:t>
                          </m:r>
                        </m:num>
                        <m:den>
                          <m:d>
                            <m:d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4−0</m:t>
                              </m:r>
                            </m:e>
                          </m:d>
                        </m:den>
                      </m:f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180</m:t>
                              </m:r>
                            </m:e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∗3</m:t>
                          </m:r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135</m:t>
                          </m:r>
                        </m:e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</m:oMath>
                  </m:oMathPara>
                </a14:m>
                <a:endParaRPr lang="th-TH" sz="18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662299B-7952-4D4F-879E-616F02B0CD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94759" y="3429000"/>
                <a:ext cx="12020797" cy="69672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xmlns="" id="{EAE22723-E89B-4D48-865C-8F16B9A1366E}"/>
                  </a:ext>
                </a:extLst>
              </p:cNvPr>
              <p:cNvSpPr txBox="1"/>
              <p:nvPr/>
            </p:nvSpPr>
            <p:spPr>
              <a:xfrm>
                <a:off x="0" y="4503751"/>
                <a:ext cx="12020797" cy="6967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latin typeface="Cambria Math" panose="02040503050406030204" pitchFamily="18" charset="0"/>
                        </a:rPr>
                        <m:t>𝐼𝑓</m:t>
                      </m:r>
                      <m:r>
                        <a:rPr lang="en-US" sz="18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sz="18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8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800" i="1" smtClean="0">
                          <a:latin typeface="Cambria Math" panose="02040503050406030204" pitchFamily="18" charset="0"/>
                        </a:rPr>
                        <m:t>𝑡h𝑎𝑛</m:t>
                      </m:r>
                      <m:r>
                        <a:rPr lang="en-US" sz="1800" i="1" smtClean="0">
                          <a:latin typeface="Cambria Math" panose="02040503050406030204" pitchFamily="18" charset="0"/>
                        </a:rPr>
                        <m:t> −→</m:t>
                      </m:r>
                      <m:r>
                        <a:rPr lang="en-US" sz="180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m:rPr>
                          <m:nor/>
                        </m:rPr>
                        <a:rPr lang="en-US" sz="1800" dirty="0"/>
                        <m:t>ngle</m:t>
                      </m:r>
                      <m:r>
                        <m:rPr>
                          <m:nor/>
                        </m:rPr>
                        <a:rPr lang="en-US" sz="1800" dirty="0"/>
                        <m:t> </m:t>
                      </m:r>
                      <m:r>
                        <m:rPr>
                          <m:nor/>
                        </m:rPr>
                        <a:rPr lang="en-US" sz="1800" dirty="0"/>
                        <m:t>of</m:t>
                      </m:r>
                      <m:r>
                        <m:rPr>
                          <m:nor/>
                        </m:rPr>
                        <a:rPr lang="en-US" sz="1800" dirty="0"/>
                        <m:t> </m:t>
                      </m:r>
                      <m:r>
                        <m:rPr>
                          <m:nor/>
                        </m:rPr>
                        <a:rPr lang="en-US" sz="1800" dirty="0"/>
                        <m:t>Asymptotes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18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180</m:t>
                              </m:r>
                            </m:e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d>
                            <m:d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num>
                        <m:den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𝑛𝑜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: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𝑝𝑜𝑙𝑒𝑠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𝑛𝑜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: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𝑧𝑒𝑟𝑜𝑠</m:t>
                          </m:r>
                        </m:den>
                      </m:f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180</m:t>
                              </m:r>
                            </m:e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d>
                            <m:d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2∗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∗</m:t>
                          </m:r>
                        </m:num>
                        <m:den>
                          <m:d>
                            <m:d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4−0</m:t>
                              </m:r>
                            </m:e>
                          </m:d>
                        </m:den>
                      </m:f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180</m:t>
                              </m:r>
                            </m:e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∗5</m:t>
                          </m:r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225</m:t>
                          </m:r>
                        </m:e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</m:oMath>
                  </m:oMathPara>
                </a14:m>
                <a:endParaRPr lang="th-TH" sz="18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AE22723-E89B-4D48-865C-8F16B9A136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503751"/>
                <a:ext cx="12020797" cy="69672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xmlns="" id="{F571D302-50DB-48DA-8176-32CA3C989F4E}"/>
                  </a:ext>
                </a:extLst>
              </p:cNvPr>
              <p:cNvSpPr txBox="1"/>
              <p:nvPr/>
            </p:nvSpPr>
            <p:spPr>
              <a:xfrm>
                <a:off x="85601" y="5689820"/>
                <a:ext cx="12020797" cy="6967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latin typeface="Cambria Math" panose="02040503050406030204" pitchFamily="18" charset="0"/>
                        </a:rPr>
                        <m:t>𝐼𝑓</m:t>
                      </m:r>
                      <m:r>
                        <a:rPr lang="en-US" sz="18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sz="18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sz="18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800" i="1" smtClean="0">
                          <a:latin typeface="Cambria Math" panose="02040503050406030204" pitchFamily="18" charset="0"/>
                        </a:rPr>
                        <m:t>𝑡h𝑎𝑛</m:t>
                      </m:r>
                      <m:r>
                        <a:rPr lang="en-US" sz="1800" i="1" smtClean="0">
                          <a:latin typeface="Cambria Math" panose="02040503050406030204" pitchFamily="18" charset="0"/>
                        </a:rPr>
                        <m:t> −→</m:t>
                      </m:r>
                      <m:r>
                        <a:rPr lang="en-US" sz="180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m:rPr>
                          <m:nor/>
                        </m:rPr>
                        <a:rPr lang="en-US" sz="1800" dirty="0"/>
                        <m:t>ngle</m:t>
                      </m:r>
                      <m:r>
                        <m:rPr>
                          <m:nor/>
                        </m:rPr>
                        <a:rPr lang="en-US" sz="1800" dirty="0"/>
                        <m:t> </m:t>
                      </m:r>
                      <m:r>
                        <m:rPr>
                          <m:nor/>
                        </m:rPr>
                        <a:rPr lang="en-US" sz="1800" dirty="0"/>
                        <m:t>of</m:t>
                      </m:r>
                      <m:r>
                        <m:rPr>
                          <m:nor/>
                        </m:rPr>
                        <a:rPr lang="en-US" sz="1800" dirty="0"/>
                        <m:t> </m:t>
                      </m:r>
                      <m:r>
                        <m:rPr>
                          <m:nor/>
                        </m:rPr>
                        <a:rPr lang="en-US" sz="1800" dirty="0"/>
                        <m:t>Asymptotes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sz="18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180</m:t>
                              </m:r>
                            </m:e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d>
                            <m:d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num>
                        <m:den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𝑛𝑜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: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𝑝𝑜𝑙𝑒𝑠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𝑛𝑜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: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𝑧𝑒𝑟𝑜𝑠</m:t>
                          </m:r>
                        </m:den>
                      </m:f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180</m:t>
                              </m:r>
                            </m:e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d>
                            <m:d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2∗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∗</m:t>
                          </m:r>
                        </m:num>
                        <m:den>
                          <m:d>
                            <m:d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4−0</m:t>
                              </m:r>
                            </m:e>
                          </m:d>
                        </m:den>
                      </m:f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180</m:t>
                              </m:r>
                            </m:e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∗7</m:t>
                          </m:r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315</m:t>
                          </m:r>
                        </m:e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</m:oMath>
                  </m:oMathPara>
                </a14:m>
                <a:endParaRPr lang="th-TH" sz="18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571D302-50DB-48DA-8176-32CA3C989F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01" y="5689820"/>
                <a:ext cx="12020797" cy="69672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877497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xmlns="" id="{9C050B03-0297-4D21-B0DB-2A91234C81D6}"/>
              </a:ext>
            </a:extLst>
          </p:cNvPr>
          <p:cNvCxnSpPr>
            <a:cxnSpLocks/>
          </p:cNvCxnSpPr>
          <p:nvPr/>
        </p:nvCxnSpPr>
        <p:spPr>
          <a:xfrm>
            <a:off x="34658" y="3409133"/>
            <a:ext cx="11610265" cy="12052"/>
          </a:xfrm>
          <a:prstGeom prst="straightConnector1">
            <a:avLst/>
          </a:prstGeom>
          <a:ln w="38100">
            <a:solidFill>
              <a:srgbClr val="00206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xmlns="" id="{069D1F9B-F207-405D-90B2-A4ED6B431C5C}"/>
              </a:ext>
            </a:extLst>
          </p:cNvPr>
          <p:cNvCxnSpPr>
            <a:cxnSpLocks/>
          </p:cNvCxnSpPr>
          <p:nvPr/>
        </p:nvCxnSpPr>
        <p:spPr>
          <a:xfrm>
            <a:off x="6096000" y="638908"/>
            <a:ext cx="0" cy="5564553"/>
          </a:xfrm>
          <a:prstGeom prst="straightConnector1">
            <a:avLst/>
          </a:prstGeom>
          <a:ln w="38100">
            <a:solidFill>
              <a:srgbClr val="00206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xmlns="" id="{DC4A7D97-F6FF-4315-9796-96770AE9A39C}"/>
                  </a:ext>
                </a:extLst>
              </p:cNvPr>
              <p:cNvSpPr txBox="1"/>
              <p:nvPr/>
            </p:nvSpPr>
            <p:spPr>
              <a:xfrm>
                <a:off x="11644923" y="3181774"/>
                <a:ext cx="28450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h-TH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th-TH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C4A7D97-F6FF-4315-9796-96770AE9A3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44923" y="3181774"/>
                <a:ext cx="284501" cy="430887"/>
              </a:xfrm>
              <a:prstGeom prst="rect">
                <a:avLst/>
              </a:prstGeom>
              <a:blipFill>
                <a:blip r:embed="rId2"/>
                <a:stretch>
                  <a:fillRect l="-17021" r="-17021"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xmlns="" id="{C6760F63-B8FE-4AD0-921E-FE5678CCC032}"/>
                  </a:ext>
                </a:extLst>
              </p:cNvPr>
              <p:cNvSpPr txBox="1"/>
              <p:nvPr/>
            </p:nvSpPr>
            <p:spPr>
              <a:xfrm>
                <a:off x="3180861" y="193638"/>
                <a:ext cx="609600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𝑗</m:t>
                      </m:r>
                      <m:r>
                        <a:rPr lang="th-TH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th-TH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6760F63-B8FE-4AD0-921E-FE5678CCC0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0861" y="193638"/>
                <a:ext cx="6096000" cy="523220"/>
              </a:xfrm>
              <a:prstGeom prst="rect">
                <a:avLst/>
              </a:prstGeom>
              <a:blipFill>
                <a:blip r:embed="rId3"/>
                <a:stretch>
                  <a:fillRect b="-8140"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xmlns="" id="{D024DB0E-A810-4ED5-95C5-B37C9C80A056}"/>
                  </a:ext>
                </a:extLst>
              </p:cNvPr>
              <p:cNvSpPr txBox="1"/>
              <p:nvPr/>
            </p:nvSpPr>
            <p:spPr>
              <a:xfrm>
                <a:off x="34658" y="3081434"/>
                <a:ext cx="515914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th-TH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th-TH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024DB0E-A810-4ED5-95C5-B37C9C80A0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58" y="3081434"/>
                <a:ext cx="515914" cy="430887"/>
              </a:xfrm>
              <a:prstGeom prst="rect">
                <a:avLst/>
              </a:prstGeom>
              <a:blipFill>
                <a:blip r:embed="rId4"/>
                <a:stretch>
                  <a:fillRect l="-8333" r="-11905"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xmlns="" id="{A3085A46-D8F7-4C83-BCAC-0E409E5CE131}"/>
                  </a:ext>
                </a:extLst>
              </p:cNvPr>
              <p:cNvSpPr txBox="1"/>
              <p:nvPr/>
            </p:nvSpPr>
            <p:spPr>
              <a:xfrm>
                <a:off x="3254973" y="6186971"/>
                <a:ext cx="609600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𝑗</m:t>
                      </m:r>
                      <m:r>
                        <a:rPr lang="th-TH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th-TH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3085A46-D8F7-4C83-BCAC-0E409E5CE1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4973" y="6186971"/>
                <a:ext cx="6096000" cy="523220"/>
              </a:xfrm>
              <a:prstGeom prst="rect">
                <a:avLst/>
              </a:prstGeom>
              <a:blipFill>
                <a:blip r:embed="rId5"/>
                <a:stretch>
                  <a:fillRect b="-8140"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37AC959A-8C0D-40DA-AC05-5C280BFB965D}"/>
              </a:ext>
            </a:extLst>
          </p:cNvPr>
          <p:cNvSpPr txBox="1"/>
          <p:nvPr/>
        </p:nvSpPr>
        <p:spPr>
          <a:xfrm>
            <a:off x="6892812" y="3572807"/>
            <a:ext cx="433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1               2               3                4                5</a:t>
            </a:r>
            <a:endParaRPr lang="th-TH" sz="18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F994493C-B3E3-4324-9BF7-3B9571639CC9}"/>
              </a:ext>
            </a:extLst>
          </p:cNvPr>
          <p:cNvSpPr txBox="1"/>
          <p:nvPr/>
        </p:nvSpPr>
        <p:spPr>
          <a:xfrm>
            <a:off x="547078" y="3699671"/>
            <a:ext cx="5074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-6           -5               -4              -3              -2              -1</a:t>
            </a:r>
            <a:endParaRPr lang="th-TH" sz="1800" dirty="0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xmlns="" id="{27BAB3C2-82A6-4A70-A095-F635666DAD67}"/>
              </a:ext>
            </a:extLst>
          </p:cNvPr>
          <p:cNvSpPr/>
          <p:nvPr/>
        </p:nvSpPr>
        <p:spPr>
          <a:xfrm>
            <a:off x="10591859" y="3357460"/>
            <a:ext cx="103358" cy="103347"/>
          </a:xfrm>
          <a:prstGeom prst="ellipse">
            <a:avLst/>
          </a:prstGeom>
          <a:solidFill>
            <a:srgbClr val="C0000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xmlns="" id="{FEF5AF8C-2BBA-47D5-A987-6B23EEE337F8}"/>
              </a:ext>
            </a:extLst>
          </p:cNvPr>
          <p:cNvSpPr/>
          <p:nvPr/>
        </p:nvSpPr>
        <p:spPr>
          <a:xfrm>
            <a:off x="9735054" y="3366112"/>
            <a:ext cx="103358" cy="103347"/>
          </a:xfrm>
          <a:prstGeom prst="ellipse">
            <a:avLst/>
          </a:prstGeom>
          <a:solidFill>
            <a:srgbClr val="C0000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xmlns="" id="{ACD9567B-1AAB-4080-95F3-B3ED509EEB9E}"/>
              </a:ext>
            </a:extLst>
          </p:cNvPr>
          <p:cNvSpPr/>
          <p:nvPr/>
        </p:nvSpPr>
        <p:spPr>
          <a:xfrm>
            <a:off x="8807501" y="3366112"/>
            <a:ext cx="103358" cy="103347"/>
          </a:xfrm>
          <a:prstGeom prst="ellipse">
            <a:avLst/>
          </a:prstGeom>
          <a:solidFill>
            <a:srgbClr val="C0000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xmlns="" id="{BFF37CDB-2938-47D1-9D09-A4D1F71499C8}"/>
              </a:ext>
            </a:extLst>
          </p:cNvPr>
          <p:cNvSpPr/>
          <p:nvPr/>
        </p:nvSpPr>
        <p:spPr>
          <a:xfrm>
            <a:off x="7881542" y="3357460"/>
            <a:ext cx="103358" cy="103347"/>
          </a:xfrm>
          <a:prstGeom prst="ellipse">
            <a:avLst/>
          </a:prstGeom>
          <a:solidFill>
            <a:srgbClr val="C0000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xmlns="" id="{A575AA7E-239B-44F1-9CCC-3718C8A83734}"/>
              </a:ext>
            </a:extLst>
          </p:cNvPr>
          <p:cNvSpPr/>
          <p:nvPr/>
        </p:nvSpPr>
        <p:spPr>
          <a:xfrm>
            <a:off x="6960593" y="3366112"/>
            <a:ext cx="103358" cy="103347"/>
          </a:xfrm>
          <a:prstGeom prst="ellipse">
            <a:avLst/>
          </a:prstGeom>
          <a:solidFill>
            <a:srgbClr val="C0000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xmlns="" id="{D87F79C9-48A9-43E0-B17C-8847B44D2A70}"/>
              </a:ext>
            </a:extLst>
          </p:cNvPr>
          <p:cNvSpPr/>
          <p:nvPr/>
        </p:nvSpPr>
        <p:spPr>
          <a:xfrm>
            <a:off x="5161541" y="3345543"/>
            <a:ext cx="103358" cy="103347"/>
          </a:xfrm>
          <a:prstGeom prst="ellipse">
            <a:avLst/>
          </a:prstGeom>
          <a:solidFill>
            <a:srgbClr val="C0000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xmlns="" id="{171222AE-B97B-4D95-A172-DA7D1FDF6E2F}"/>
              </a:ext>
            </a:extLst>
          </p:cNvPr>
          <p:cNvSpPr/>
          <p:nvPr/>
        </p:nvSpPr>
        <p:spPr>
          <a:xfrm>
            <a:off x="4247035" y="3355887"/>
            <a:ext cx="103358" cy="103347"/>
          </a:xfrm>
          <a:prstGeom prst="ellipse">
            <a:avLst/>
          </a:prstGeom>
          <a:solidFill>
            <a:srgbClr val="C0000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xmlns="" id="{57B7F708-D6B5-4FDC-BFFD-E662E7DF4121}"/>
              </a:ext>
            </a:extLst>
          </p:cNvPr>
          <p:cNvSpPr/>
          <p:nvPr/>
        </p:nvSpPr>
        <p:spPr>
          <a:xfrm>
            <a:off x="3254973" y="3366112"/>
            <a:ext cx="103358" cy="103347"/>
          </a:xfrm>
          <a:prstGeom prst="ellipse">
            <a:avLst/>
          </a:prstGeom>
          <a:solidFill>
            <a:srgbClr val="C0000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xmlns="" id="{5B4E4984-F7DF-4557-A05E-1633C90DACD3}"/>
              </a:ext>
            </a:extLst>
          </p:cNvPr>
          <p:cNvSpPr/>
          <p:nvPr/>
        </p:nvSpPr>
        <p:spPr>
          <a:xfrm>
            <a:off x="2404994" y="3366112"/>
            <a:ext cx="103358" cy="103347"/>
          </a:xfrm>
          <a:prstGeom prst="ellipse">
            <a:avLst/>
          </a:prstGeom>
          <a:solidFill>
            <a:srgbClr val="C0000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xmlns="" id="{1FD62FA5-5AFB-4B20-BF5A-C32929C7369B}"/>
              </a:ext>
            </a:extLst>
          </p:cNvPr>
          <p:cNvSpPr/>
          <p:nvPr/>
        </p:nvSpPr>
        <p:spPr>
          <a:xfrm>
            <a:off x="1448462" y="3346591"/>
            <a:ext cx="103358" cy="103347"/>
          </a:xfrm>
          <a:prstGeom prst="ellipse">
            <a:avLst/>
          </a:prstGeom>
          <a:solidFill>
            <a:srgbClr val="C0000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xmlns="" id="{8A9F2A28-2236-4C70-9D63-162BEB444B91}"/>
              </a:ext>
            </a:extLst>
          </p:cNvPr>
          <p:cNvCxnSpPr>
            <a:cxnSpLocks/>
          </p:cNvCxnSpPr>
          <p:nvPr/>
        </p:nvCxnSpPr>
        <p:spPr>
          <a:xfrm>
            <a:off x="5955869" y="3296878"/>
            <a:ext cx="275247" cy="193264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xmlns="" id="{D4D65A09-36C7-48C1-A069-870C12B3CDE4}"/>
              </a:ext>
            </a:extLst>
          </p:cNvPr>
          <p:cNvCxnSpPr>
            <a:cxnSpLocks/>
          </p:cNvCxnSpPr>
          <p:nvPr/>
        </p:nvCxnSpPr>
        <p:spPr>
          <a:xfrm flipV="1">
            <a:off x="5980903" y="3296878"/>
            <a:ext cx="250213" cy="215832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Oval 60">
            <a:extLst>
              <a:ext uri="{FF2B5EF4-FFF2-40B4-BE49-F238E27FC236}">
                <a16:creationId xmlns:a16="http://schemas.microsoft.com/office/drawing/2014/main" xmlns="" id="{B392FCD6-71F3-44D7-ACCD-B3B725F817A7}"/>
              </a:ext>
            </a:extLst>
          </p:cNvPr>
          <p:cNvSpPr/>
          <p:nvPr/>
        </p:nvSpPr>
        <p:spPr>
          <a:xfrm>
            <a:off x="6053546" y="3341836"/>
            <a:ext cx="103358" cy="103347"/>
          </a:xfrm>
          <a:prstGeom prst="ellipse">
            <a:avLst/>
          </a:prstGeom>
          <a:solidFill>
            <a:srgbClr val="C0000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xmlns="" id="{CF8F6485-E715-4DB5-8B8D-913F71A4B777}"/>
              </a:ext>
            </a:extLst>
          </p:cNvPr>
          <p:cNvSpPr/>
          <p:nvPr/>
        </p:nvSpPr>
        <p:spPr>
          <a:xfrm>
            <a:off x="4264401" y="3349834"/>
            <a:ext cx="103358" cy="103347"/>
          </a:xfrm>
          <a:prstGeom prst="ellipse">
            <a:avLst/>
          </a:prstGeom>
          <a:solidFill>
            <a:srgbClr val="C0000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6" name="Title 1">
            <a:extLst>
              <a:ext uri="{FF2B5EF4-FFF2-40B4-BE49-F238E27FC236}">
                <a16:creationId xmlns:a16="http://schemas.microsoft.com/office/drawing/2014/main" xmlns="" id="{2B2802D2-9D02-4B72-8B28-15E6097E8A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617" y="60867"/>
            <a:ext cx="10515600" cy="413088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Procedure of Root Locus</a:t>
            </a:r>
            <a:endParaRPr lang="th-TH" b="1" dirty="0">
              <a:solidFill>
                <a:srgbClr val="7030A0"/>
              </a:solidFill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xmlns="" id="{3C8EFD7A-F438-4822-906B-95DF9672814B}"/>
              </a:ext>
            </a:extLst>
          </p:cNvPr>
          <p:cNvSpPr/>
          <p:nvPr/>
        </p:nvSpPr>
        <p:spPr>
          <a:xfrm>
            <a:off x="558086" y="3366111"/>
            <a:ext cx="103358" cy="103347"/>
          </a:xfrm>
          <a:prstGeom prst="ellipse">
            <a:avLst/>
          </a:prstGeom>
          <a:solidFill>
            <a:srgbClr val="C0000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xmlns="" id="{544BEFCB-95C9-4B33-9026-45454D847A47}"/>
              </a:ext>
            </a:extLst>
          </p:cNvPr>
          <p:cNvCxnSpPr>
            <a:cxnSpLocks/>
          </p:cNvCxnSpPr>
          <p:nvPr/>
        </p:nvCxnSpPr>
        <p:spPr>
          <a:xfrm>
            <a:off x="472614" y="3296991"/>
            <a:ext cx="275247" cy="193264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xmlns="" id="{36EAFC24-95CB-45E2-83FF-0D71628F8C06}"/>
              </a:ext>
            </a:extLst>
          </p:cNvPr>
          <p:cNvCxnSpPr>
            <a:cxnSpLocks/>
          </p:cNvCxnSpPr>
          <p:nvPr/>
        </p:nvCxnSpPr>
        <p:spPr>
          <a:xfrm flipV="1">
            <a:off x="497648" y="3296991"/>
            <a:ext cx="250213" cy="215832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xmlns="" id="{7075F2CC-4907-4FB6-8264-B7FF7D50F0E6}"/>
              </a:ext>
            </a:extLst>
          </p:cNvPr>
          <p:cNvSpPr/>
          <p:nvPr/>
        </p:nvSpPr>
        <p:spPr>
          <a:xfrm>
            <a:off x="570309" y="3349834"/>
            <a:ext cx="103358" cy="103347"/>
          </a:xfrm>
          <a:prstGeom prst="ellipse">
            <a:avLst/>
          </a:prstGeom>
          <a:solidFill>
            <a:srgbClr val="C0000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xmlns="" id="{E6A9A802-F528-4BD1-B2E5-C23A1EEFC9C0}"/>
              </a:ext>
            </a:extLst>
          </p:cNvPr>
          <p:cNvSpPr/>
          <p:nvPr/>
        </p:nvSpPr>
        <p:spPr>
          <a:xfrm>
            <a:off x="6053546" y="2742885"/>
            <a:ext cx="103358" cy="103347"/>
          </a:xfrm>
          <a:prstGeom prst="ellipse">
            <a:avLst/>
          </a:prstGeom>
          <a:solidFill>
            <a:srgbClr val="C0000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xmlns="" id="{C391C901-1E1A-459D-BDC2-F46EFD2F2C57}"/>
              </a:ext>
            </a:extLst>
          </p:cNvPr>
          <p:cNvSpPr/>
          <p:nvPr/>
        </p:nvSpPr>
        <p:spPr>
          <a:xfrm>
            <a:off x="6062956" y="2120307"/>
            <a:ext cx="103358" cy="103347"/>
          </a:xfrm>
          <a:prstGeom prst="ellipse">
            <a:avLst/>
          </a:prstGeom>
          <a:solidFill>
            <a:srgbClr val="C0000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xmlns="" id="{CBEAD80C-FA9B-43CA-A378-83FB886B4834}"/>
              </a:ext>
            </a:extLst>
          </p:cNvPr>
          <p:cNvSpPr/>
          <p:nvPr/>
        </p:nvSpPr>
        <p:spPr>
          <a:xfrm>
            <a:off x="6048934" y="1101010"/>
            <a:ext cx="103358" cy="103347"/>
          </a:xfrm>
          <a:prstGeom prst="ellipse">
            <a:avLst/>
          </a:prstGeom>
          <a:solidFill>
            <a:srgbClr val="C0000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xmlns="" id="{95FE3269-AF02-44C8-A63E-9A45830FF672}"/>
              </a:ext>
            </a:extLst>
          </p:cNvPr>
          <p:cNvSpPr/>
          <p:nvPr/>
        </p:nvSpPr>
        <p:spPr>
          <a:xfrm>
            <a:off x="6053546" y="4075246"/>
            <a:ext cx="103358" cy="103347"/>
          </a:xfrm>
          <a:prstGeom prst="ellipse">
            <a:avLst/>
          </a:prstGeom>
          <a:solidFill>
            <a:srgbClr val="C0000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xmlns="" id="{9D477464-9678-49BD-BC9D-51FA5D6DE649}"/>
              </a:ext>
            </a:extLst>
          </p:cNvPr>
          <p:cNvSpPr/>
          <p:nvPr/>
        </p:nvSpPr>
        <p:spPr>
          <a:xfrm>
            <a:off x="6062956" y="4878224"/>
            <a:ext cx="103358" cy="103347"/>
          </a:xfrm>
          <a:prstGeom prst="ellipse">
            <a:avLst/>
          </a:prstGeom>
          <a:solidFill>
            <a:srgbClr val="C0000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xmlns="" id="{73B9CEF6-E291-452F-8075-E3CEE4B241B7}"/>
              </a:ext>
            </a:extLst>
          </p:cNvPr>
          <p:cNvSpPr/>
          <p:nvPr/>
        </p:nvSpPr>
        <p:spPr>
          <a:xfrm>
            <a:off x="6071303" y="5562988"/>
            <a:ext cx="103358" cy="103347"/>
          </a:xfrm>
          <a:prstGeom prst="ellipse">
            <a:avLst/>
          </a:prstGeom>
          <a:solidFill>
            <a:srgbClr val="C0000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xmlns="" id="{2BCDA798-5C88-4AFD-BCE5-DEB578DB07D5}"/>
              </a:ext>
            </a:extLst>
          </p:cNvPr>
          <p:cNvSpPr txBox="1"/>
          <p:nvPr/>
        </p:nvSpPr>
        <p:spPr>
          <a:xfrm rot="5400000">
            <a:off x="4724707" y="4748577"/>
            <a:ext cx="23368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-j        -2j    -3j </a:t>
            </a:r>
            <a:endParaRPr lang="th-TH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xmlns="" id="{4E0FFF53-1C2A-4C99-82AB-3D28F3192B79}"/>
              </a:ext>
            </a:extLst>
          </p:cNvPr>
          <p:cNvSpPr txBox="1"/>
          <p:nvPr/>
        </p:nvSpPr>
        <p:spPr>
          <a:xfrm rot="5400000">
            <a:off x="4797729" y="1763985"/>
            <a:ext cx="219079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3j          2j     j </a:t>
            </a:r>
            <a:endParaRPr lang="th-TH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xmlns="" id="{0DB0DFAE-3984-4674-8D4A-A2BF8680015E}"/>
              </a:ext>
            </a:extLst>
          </p:cNvPr>
          <p:cNvCxnSpPr>
            <a:cxnSpLocks/>
          </p:cNvCxnSpPr>
          <p:nvPr/>
        </p:nvCxnSpPr>
        <p:spPr>
          <a:xfrm flipH="1">
            <a:off x="4298715" y="1167571"/>
            <a:ext cx="1750219" cy="0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xmlns="" id="{EA9CEE8E-0616-43CB-B3D4-D618973D5753}"/>
              </a:ext>
            </a:extLst>
          </p:cNvPr>
          <p:cNvCxnSpPr>
            <a:cxnSpLocks/>
            <a:endCxn id="64" idx="2"/>
          </p:cNvCxnSpPr>
          <p:nvPr/>
        </p:nvCxnSpPr>
        <p:spPr>
          <a:xfrm flipH="1">
            <a:off x="4264401" y="1167571"/>
            <a:ext cx="34313" cy="2233937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xmlns="" id="{FE40616F-1E4D-442F-A1BE-D68C176B8347}"/>
              </a:ext>
            </a:extLst>
          </p:cNvPr>
          <p:cNvCxnSpPr>
            <a:cxnSpLocks/>
          </p:cNvCxnSpPr>
          <p:nvPr/>
        </p:nvCxnSpPr>
        <p:spPr>
          <a:xfrm flipH="1">
            <a:off x="4257027" y="3362770"/>
            <a:ext cx="34313" cy="2233937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xmlns="" id="{CCC03CA1-AF7C-43DC-ABA2-0D395704F618}"/>
              </a:ext>
            </a:extLst>
          </p:cNvPr>
          <p:cNvCxnSpPr>
            <a:cxnSpLocks/>
          </p:cNvCxnSpPr>
          <p:nvPr/>
        </p:nvCxnSpPr>
        <p:spPr>
          <a:xfrm flipH="1">
            <a:off x="4247035" y="5596707"/>
            <a:ext cx="1802151" cy="0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xmlns="" id="{2BBFA694-28BE-424A-8BD9-EED5B982B563}"/>
              </a:ext>
            </a:extLst>
          </p:cNvPr>
          <p:cNvCxnSpPr>
            <a:cxnSpLocks/>
          </p:cNvCxnSpPr>
          <p:nvPr/>
        </p:nvCxnSpPr>
        <p:spPr>
          <a:xfrm>
            <a:off x="4191814" y="1069575"/>
            <a:ext cx="275247" cy="193264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xmlns="" id="{8EA0AEC6-3820-4526-96FE-66F91E2718D8}"/>
              </a:ext>
            </a:extLst>
          </p:cNvPr>
          <p:cNvCxnSpPr>
            <a:cxnSpLocks/>
          </p:cNvCxnSpPr>
          <p:nvPr/>
        </p:nvCxnSpPr>
        <p:spPr>
          <a:xfrm flipV="1">
            <a:off x="4216848" y="1069575"/>
            <a:ext cx="250213" cy="215832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Oval 75">
            <a:extLst>
              <a:ext uri="{FF2B5EF4-FFF2-40B4-BE49-F238E27FC236}">
                <a16:creationId xmlns:a16="http://schemas.microsoft.com/office/drawing/2014/main" xmlns="" id="{A6FF958B-9EB7-43B1-A4FC-DA3D41B69ECC}"/>
              </a:ext>
            </a:extLst>
          </p:cNvPr>
          <p:cNvSpPr/>
          <p:nvPr/>
        </p:nvSpPr>
        <p:spPr>
          <a:xfrm>
            <a:off x="4289491" y="1114533"/>
            <a:ext cx="103358" cy="103347"/>
          </a:xfrm>
          <a:prstGeom prst="ellipse">
            <a:avLst/>
          </a:prstGeom>
          <a:solidFill>
            <a:srgbClr val="C0000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xmlns="" id="{CE92214B-BF5C-4154-AC6C-DA099BCA507C}"/>
              </a:ext>
            </a:extLst>
          </p:cNvPr>
          <p:cNvCxnSpPr>
            <a:cxnSpLocks/>
          </p:cNvCxnSpPr>
          <p:nvPr/>
        </p:nvCxnSpPr>
        <p:spPr>
          <a:xfrm>
            <a:off x="4140135" y="5492483"/>
            <a:ext cx="275247" cy="193264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xmlns="" id="{E6304AE6-F17C-4B07-8FCA-23CA8B519CF9}"/>
              </a:ext>
            </a:extLst>
          </p:cNvPr>
          <p:cNvCxnSpPr>
            <a:cxnSpLocks/>
          </p:cNvCxnSpPr>
          <p:nvPr/>
        </p:nvCxnSpPr>
        <p:spPr>
          <a:xfrm flipV="1">
            <a:off x="4165169" y="5492483"/>
            <a:ext cx="250213" cy="215832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>
            <a:extLst>
              <a:ext uri="{FF2B5EF4-FFF2-40B4-BE49-F238E27FC236}">
                <a16:creationId xmlns:a16="http://schemas.microsoft.com/office/drawing/2014/main" xmlns="" id="{04AC70E0-B87E-441A-BA8A-A302F90E7315}"/>
              </a:ext>
            </a:extLst>
          </p:cNvPr>
          <p:cNvSpPr/>
          <p:nvPr/>
        </p:nvSpPr>
        <p:spPr>
          <a:xfrm>
            <a:off x="4237812" y="5537441"/>
            <a:ext cx="103358" cy="103347"/>
          </a:xfrm>
          <a:prstGeom prst="ellipse">
            <a:avLst/>
          </a:prstGeom>
          <a:solidFill>
            <a:srgbClr val="C0000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xmlns="" id="{DA6BC339-F1EC-410D-AB47-0790F745E7F5}"/>
              </a:ext>
            </a:extLst>
          </p:cNvPr>
          <p:cNvCxnSpPr>
            <a:cxnSpLocks/>
            <a:stCxn id="64" idx="6"/>
            <a:endCxn id="61" idx="2"/>
          </p:cNvCxnSpPr>
          <p:nvPr/>
        </p:nvCxnSpPr>
        <p:spPr>
          <a:xfrm flipV="1">
            <a:off x="4367759" y="3393510"/>
            <a:ext cx="1685787" cy="7998"/>
          </a:xfrm>
          <a:prstGeom prst="line">
            <a:avLst/>
          </a:prstGeom>
          <a:ln w="5715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xmlns="" id="{5D614F1C-23F9-4DB5-9FE1-98BA5A5905DF}"/>
              </a:ext>
            </a:extLst>
          </p:cNvPr>
          <p:cNvCxnSpPr>
            <a:cxnSpLocks/>
            <a:endCxn id="64" idx="2"/>
          </p:cNvCxnSpPr>
          <p:nvPr/>
        </p:nvCxnSpPr>
        <p:spPr>
          <a:xfrm flipV="1">
            <a:off x="648364" y="3401508"/>
            <a:ext cx="3616037" cy="7812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xmlns="" id="{89F8ED68-A204-4FC9-9C78-064535A00095}"/>
                  </a:ext>
                </a:extLst>
              </p:cNvPr>
              <p:cNvSpPr txBox="1"/>
              <p:nvPr/>
            </p:nvSpPr>
            <p:spPr>
              <a:xfrm>
                <a:off x="6743610" y="481580"/>
                <a:ext cx="5308248" cy="18619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𝐶𝑒𝑛𝑡𝑟𝑜𝑖𝑑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𝑝𝑜𝑙𝑒𝑠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nary>
                                <m:naryPr>
                                  <m:chr m:val="∑"/>
                                  <m:subHide m:val="on"/>
                                  <m:supHide m:val="on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𝑧𝑒𝑟𝑜𝑠</m:t>
                                  </m:r>
                                </m:e>
                              </m:nary>
                            </m:e>
                          </m:nary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𝑁𝑜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: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𝑝𝑜𝑙𝑒𝑠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𝑁𝑜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: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𝑍𝑒𝑟𝑜𝑠</m:t>
                          </m:r>
                        </m:den>
                      </m:f>
                    </m:oMath>
                  </m:oMathPara>
                </a14:m>
                <a:endParaRPr lang="en-US" sz="20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0−6−2+3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−2−3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−10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=−2.5</m:t>
                      </m:r>
                    </m:oMath>
                  </m:oMathPara>
                </a14:m>
                <a:endParaRPr lang="en-US" sz="2000" dirty="0"/>
              </a:p>
              <a:p>
                <a:endParaRPr lang="en-US" sz="20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/>
                  <a:t>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45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sz="2000" dirty="0"/>
                  <a:t> 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13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5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2000" dirty="0"/>
                  <a:t>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25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5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sz="2000" dirty="0"/>
                  <a:t>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31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5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endParaRPr lang="th-TH" sz="2000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89F8ED68-A204-4FC9-9C78-064535A000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3610" y="481580"/>
                <a:ext cx="5308248" cy="1861920"/>
              </a:xfrm>
              <a:prstGeom prst="rect">
                <a:avLst/>
              </a:prstGeom>
              <a:blipFill>
                <a:blip r:embed="rId6"/>
                <a:stretch>
                  <a:fillRect l="-1722" b="-5902"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TextBox 82">
            <a:extLst>
              <a:ext uri="{FF2B5EF4-FFF2-40B4-BE49-F238E27FC236}">
                <a16:creationId xmlns:a16="http://schemas.microsoft.com/office/drawing/2014/main" xmlns="" id="{32B80762-69EA-40A0-A908-017989D2DC88}"/>
              </a:ext>
            </a:extLst>
          </p:cNvPr>
          <p:cNvSpPr txBox="1"/>
          <p:nvPr/>
        </p:nvSpPr>
        <p:spPr>
          <a:xfrm>
            <a:off x="139265" y="417785"/>
            <a:ext cx="8026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Step-6: Find the Centroid</a:t>
            </a:r>
            <a:endParaRPr lang="th-TH" b="1" dirty="0">
              <a:solidFill>
                <a:srgbClr val="0070C0"/>
              </a:solidFill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xmlns="" id="{AEC484AC-7D6F-469E-90CA-6694913CFE44}"/>
              </a:ext>
            </a:extLst>
          </p:cNvPr>
          <p:cNvSpPr/>
          <p:nvPr/>
        </p:nvSpPr>
        <p:spPr>
          <a:xfrm>
            <a:off x="3715920" y="3349834"/>
            <a:ext cx="103358" cy="103347"/>
          </a:xfrm>
          <a:prstGeom prst="ellipse">
            <a:avLst/>
          </a:prstGeom>
          <a:solidFill>
            <a:srgbClr val="C00000"/>
          </a:solidFill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xmlns="" id="{6EE8CF0E-0F71-4E34-BBDB-A17D1BE36734}"/>
              </a:ext>
            </a:extLst>
          </p:cNvPr>
          <p:cNvCxnSpPr>
            <a:cxnSpLocks/>
          </p:cNvCxnSpPr>
          <p:nvPr/>
        </p:nvCxnSpPr>
        <p:spPr>
          <a:xfrm flipV="1">
            <a:off x="895989" y="1335172"/>
            <a:ext cx="5584726" cy="4172496"/>
          </a:xfrm>
          <a:prstGeom prst="line">
            <a:avLst/>
          </a:prstGeom>
          <a:ln w="28575">
            <a:solidFill>
              <a:schemeClr val="accent4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xmlns="" id="{227ACA92-B8C6-4A63-B0C7-2BF74A34F1E9}"/>
              </a:ext>
            </a:extLst>
          </p:cNvPr>
          <p:cNvCxnSpPr>
            <a:cxnSpLocks/>
          </p:cNvCxnSpPr>
          <p:nvPr/>
        </p:nvCxnSpPr>
        <p:spPr>
          <a:xfrm flipH="1" flipV="1">
            <a:off x="1013563" y="812365"/>
            <a:ext cx="5506507" cy="5143162"/>
          </a:xfrm>
          <a:prstGeom prst="line">
            <a:avLst/>
          </a:prstGeom>
          <a:ln w="28575">
            <a:solidFill>
              <a:schemeClr val="accent4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Curved 11">
            <a:extLst>
              <a:ext uri="{FF2B5EF4-FFF2-40B4-BE49-F238E27FC236}">
                <a16:creationId xmlns:a16="http://schemas.microsoft.com/office/drawing/2014/main" xmlns="" id="{4B2D7555-7D82-41E3-8D05-A9C0DC88CC47}"/>
              </a:ext>
            </a:extLst>
          </p:cNvPr>
          <p:cNvCxnSpPr>
            <a:cxnSpLocks/>
            <a:stCxn id="85" idx="6"/>
          </p:cNvCxnSpPr>
          <p:nvPr/>
        </p:nvCxnSpPr>
        <p:spPr>
          <a:xfrm flipV="1">
            <a:off x="3819278" y="1975968"/>
            <a:ext cx="3447415" cy="1425540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Curved 16">
            <a:extLst>
              <a:ext uri="{FF2B5EF4-FFF2-40B4-BE49-F238E27FC236}">
                <a16:creationId xmlns:a16="http://schemas.microsoft.com/office/drawing/2014/main" xmlns="" id="{47BCF1E5-F0AF-4983-8BBC-E010A67DDAAE}"/>
              </a:ext>
            </a:extLst>
          </p:cNvPr>
          <p:cNvCxnSpPr/>
          <p:nvPr/>
        </p:nvCxnSpPr>
        <p:spPr>
          <a:xfrm flipV="1">
            <a:off x="3617843" y="2223654"/>
            <a:ext cx="4874150" cy="958120"/>
          </a:xfrm>
          <a:prstGeom prst="curvedConnector3">
            <a:avLst>
              <a:gd name="adj1" fmla="val 399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Curved 21">
            <a:extLst>
              <a:ext uri="{FF2B5EF4-FFF2-40B4-BE49-F238E27FC236}">
                <a16:creationId xmlns:a16="http://schemas.microsoft.com/office/drawing/2014/main" xmlns="" id="{8DD8880F-5A95-4E42-853D-9324FBE47539}"/>
              </a:ext>
            </a:extLst>
          </p:cNvPr>
          <p:cNvCxnSpPr>
            <a:stCxn id="35" idx="0"/>
            <a:endCxn id="62" idx="2"/>
          </p:cNvCxnSpPr>
          <p:nvPr/>
        </p:nvCxnSpPr>
        <p:spPr>
          <a:xfrm rot="5400000" flipH="1" flipV="1">
            <a:off x="5562838" y="-135224"/>
            <a:ext cx="1356171" cy="6313621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Curved 23">
            <a:extLst>
              <a:ext uri="{FF2B5EF4-FFF2-40B4-BE49-F238E27FC236}">
                <a16:creationId xmlns:a16="http://schemas.microsoft.com/office/drawing/2014/main" xmlns="" id="{30499363-BF73-4826-BF2A-10B1C9C8E02F}"/>
              </a:ext>
            </a:extLst>
          </p:cNvPr>
          <p:cNvCxnSpPr/>
          <p:nvPr/>
        </p:nvCxnSpPr>
        <p:spPr>
          <a:xfrm flipV="1">
            <a:off x="3819278" y="2284539"/>
            <a:ext cx="7153522" cy="1415132"/>
          </a:xfrm>
          <a:prstGeom prst="curvedConnector3">
            <a:avLst>
              <a:gd name="adj1" fmla="val 9001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30642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71202E45-3447-4EEF-96A3-9D542E3D6C2A}"/>
              </a:ext>
            </a:extLst>
          </p:cNvPr>
          <p:cNvSpPr txBox="1"/>
          <p:nvPr/>
        </p:nvSpPr>
        <p:spPr>
          <a:xfrm>
            <a:off x="355158" y="1814427"/>
            <a:ext cx="114816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Break Point at which two or more poles are meet (in the real order </a:t>
            </a:r>
            <a:r>
              <a:rPr lang="en-US" dirty="0" err="1"/>
              <a:t>roort</a:t>
            </a:r>
            <a:r>
              <a:rPr lang="en-US" dirty="0"/>
              <a:t> of locus branches) is called Break Point</a:t>
            </a:r>
            <a:endParaRPr lang="th-TH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xmlns="" id="{4FCB9F4A-3B6A-4B0E-A769-1CBD4CC1C5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935" y="168688"/>
            <a:ext cx="10515600" cy="413088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Procedure of Root Locus</a:t>
            </a:r>
            <a:endParaRPr lang="th-TH" b="1" dirty="0">
              <a:solidFill>
                <a:srgbClr val="7030A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6830BFC8-972B-4EFE-A9AD-0C9A80637858}"/>
              </a:ext>
            </a:extLst>
          </p:cNvPr>
          <p:cNvSpPr txBox="1"/>
          <p:nvPr/>
        </p:nvSpPr>
        <p:spPr>
          <a:xfrm>
            <a:off x="290935" y="600430"/>
            <a:ext cx="8026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Step-7: Break Away Point and Break In Point</a:t>
            </a:r>
            <a:endParaRPr lang="th-TH" b="1" dirty="0">
              <a:solidFill>
                <a:srgbClr val="0070C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23EB800A-BF84-4F33-B60B-654841C502A9}"/>
              </a:ext>
            </a:extLst>
          </p:cNvPr>
          <p:cNvSpPr txBox="1"/>
          <p:nvPr/>
        </p:nvSpPr>
        <p:spPr>
          <a:xfrm>
            <a:off x="355158" y="1375713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Break Point </a:t>
            </a:r>
            <a:endParaRPr lang="th-TH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C4312643-BE56-4425-8546-907E827F5F3A}"/>
              </a:ext>
            </a:extLst>
          </p:cNvPr>
          <p:cNvSpPr txBox="1"/>
          <p:nvPr/>
        </p:nvSpPr>
        <p:spPr>
          <a:xfrm>
            <a:off x="2852616" y="3767222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7200" b="1" dirty="0">
                <a:solidFill>
                  <a:srgbClr val="7030A0"/>
                </a:solidFill>
              </a:rPr>
              <a:t>Homework</a:t>
            </a:r>
            <a:endParaRPr lang="th-TH" sz="7200" dirty="0"/>
          </a:p>
        </p:txBody>
      </p:sp>
    </p:spTree>
    <p:extLst>
      <p:ext uri="{BB962C8B-B14F-4D97-AF65-F5344CB8AC3E}">
        <p14:creationId xmlns:p14="http://schemas.microsoft.com/office/powerpoint/2010/main" val="19184565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9381" y="295563"/>
            <a:ext cx="11693236" cy="1256145"/>
          </a:xfrm>
        </p:spPr>
        <p:txBody>
          <a:bodyPr>
            <a:normAutofit fontScale="90000"/>
          </a:bodyPr>
          <a:lstStyle/>
          <a:p>
            <a:pPr algn="just"/>
            <a:r>
              <a:rPr lang="en-US" b="1" dirty="0" smtClean="0">
                <a:solidFill>
                  <a:srgbClr val="FF0000"/>
                </a:solidFill>
              </a:rPr>
              <a:t>Obtain the root-locus plot for the unity feedback system with transfer function given below is:</a:t>
            </a:r>
            <a:endParaRPr lang="en-US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898073" y="2761672"/>
                <a:ext cx="3983848" cy="14057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US" sz="4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4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num>
                        <m:den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+2)</m:t>
                          </m:r>
                        </m:den>
                      </m:f>
                    </m:oMath>
                  </m:oMathPara>
                </a14:m>
                <a:endParaRPr lang="en-US" sz="44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8073" y="2761672"/>
                <a:ext cx="3983848" cy="1405706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425771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Finding the root locus on real axis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310" y="365125"/>
            <a:ext cx="8606150" cy="4644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6741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2439" y="2482092"/>
            <a:ext cx="10002561" cy="450243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27" y="3503810"/>
            <a:ext cx="9354031" cy="499135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56430604"/>
                  </p:ext>
                </p:extLst>
              </p:nvPr>
            </p:nvGraphicFramePr>
            <p:xfrm>
              <a:off x="212436" y="341572"/>
              <a:ext cx="11767127" cy="391007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943928"/>
                    <a:gridCol w="7823199"/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 smtClean="0"/>
                            <a:t>1. Find the</a:t>
                          </a:r>
                          <a:r>
                            <a:rPr lang="en-US" sz="2400" baseline="0" dirty="0" smtClean="0"/>
                            <a:t> Location of zeros and poles</a:t>
                          </a:r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 smtClean="0"/>
                            <a:t>Zeros- roots of numerator polynomial.</a:t>
                          </a:r>
                        </a:p>
                        <a:p>
                          <a:r>
                            <a:rPr lang="en-US" sz="2400" dirty="0" smtClean="0"/>
                            <a:t>Poles –roots of denominator polynomial.</a:t>
                          </a:r>
                          <a:endParaRPr lang="en-US" sz="2400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 smtClean="0"/>
                            <a:t>2. Find root locus on real axis</a:t>
                          </a:r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 smtClean="0"/>
                            <a:t>Take one test point on inspecting region, if the point is having odd number of right side poles and /or zeros, the region is root locus or else it is not root locus. </a:t>
                          </a:r>
                          <a:endParaRPr lang="en-US" sz="2400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 smtClean="0"/>
                            <a:t>3. Find Angle of Asymptotes &amp; Centroid</a:t>
                          </a:r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𝐴𝑛𝑔𝑙𝑒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𝑜𝑓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𝑎𝑠𝑦𝑚𝑜𝑡𝑜𝑡𝑒𝑠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± </m:t>
                                    </m:r>
                                    <m:sSup>
                                      <m:sSup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180</m:t>
                                        </m:r>
                                      </m:e>
                                      <m:sup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p>
                                    </m:s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(2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𝑞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+1)</m:t>
                                    </m:r>
                                  </m:num>
                                  <m:den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den>
                                </m:f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𝑤h𝑒𝑟𝑒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=0,1,2,−−−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oMath>
                            </m:oMathPara>
                          </a14:m>
                          <a:endParaRPr lang="en-US" sz="2400" dirty="0" smtClean="0"/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𝐶𝑒𝑛𝑡𝑟𝑜𝑖𝑑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nary>
                                      <m:naryPr>
                                        <m:chr m:val="∑"/>
                                        <m:subHide m:val="on"/>
                                        <m:supHide m:val="on"/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naryPr>
                                      <m:sub/>
                                      <m:sup/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𝑝𝑜𝑙𝑒𝑠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 − </m:t>
                                        </m:r>
                                        <m:nary>
                                          <m:naryPr>
                                            <m:chr m:val="∑"/>
                                            <m:subHide m:val="on"/>
                                            <m:supHide m:val="on"/>
                                            <m:ctrlP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naryPr>
                                          <m:sub/>
                                          <m:sup/>
                                          <m:e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𝑧𝑒𝑟𝑜𝑠</m:t>
                                            </m:r>
                                          </m:e>
                                        </m:nary>
                                      </m:e>
                                    </m:nary>
                                  </m:num>
                                  <m:den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56430604"/>
                  </p:ext>
                </p:extLst>
              </p:nvPr>
            </p:nvGraphicFramePr>
            <p:xfrm>
              <a:off x="212436" y="341572"/>
              <a:ext cx="11767127" cy="391007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943928"/>
                    <a:gridCol w="7823199"/>
                  </a:tblGrid>
                  <a:tr h="822960">
                    <a:tc>
                      <a:txBody>
                        <a:bodyPr/>
                        <a:lstStyle/>
                        <a:p>
                          <a:r>
                            <a:rPr lang="en-US" sz="2400" dirty="0" smtClean="0"/>
                            <a:t>1. Find the</a:t>
                          </a:r>
                          <a:r>
                            <a:rPr lang="en-US" sz="2400" baseline="0" dirty="0" smtClean="0"/>
                            <a:t> Location of zeros and poles</a:t>
                          </a:r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 smtClean="0"/>
                            <a:t>Zeros- roots of numerator polynomial.</a:t>
                          </a:r>
                        </a:p>
                        <a:p>
                          <a:r>
                            <a:rPr lang="en-US" sz="2400" dirty="0" smtClean="0"/>
                            <a:t>Poles –roots of denominator polynomial.</a:t>
                          </a:r>
                          <a:endParaRPr lang="en-US" sz="2400" dirty="0"/>
                        </a:p>
                      </a:txBody>
                      <a:tcPr/>
                    </a:tc>
                  </a:tr>
                  <a:tr h="1188720">
                    <a:tc>
                      <a:txBody>
                        <a:bodyPr/>
                        <a:lstStyle/>
                        <a:p>
                          <a:r>
                            <a:rPr lang="en-US" sz="2400" dirty="0" smtClean="0"/>
                            <a:t>2. Find root locus on real axis</a:t>
                          </a:r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 smtClean="0"/>
                            <a:t>Take one test point on inspecting region, if the point is having odd number of right side poles and /or zeros, the region is root locus or else it is not root locus. </a:t>
                          </a:r>
                          <a:endParaRPr lang="en-US" sz="2400" dirty="0"/>
                        </a:p>
                      </a:txBody>
                      <a:tcPr/>
                    </a:tc>
                  </a:tr>
                  <a:tr h="1898396">
                    <a:tc>
                      <a:txBody>
                        <a:bodyPr/>
                        <a:lstStyle/>
                        <a:p>
                          <a:r>
                            <a:rPr lang="en-US" sz="2400" dirty="0" smtClean="0"/>
                            <a:t>3. Find Angle of Asymptotes &amp; Centroid</a:t>
                          </a:r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50545" t="-108333" r="-312" b="-641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625412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253881" y="1444698"/>
                <a:ext cx="10307245" cy="7141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𝐶𝑒𝑛𝑡𝑟𝑜𝑖𝑑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𝑝𝑜𝑙𝑒𝑠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 − </m:t>
                              </m:r>
                              <m:nary>
                                <m:naryPr>
                                  <m:chr m:val="∑"/>
                                  <m:subHide m:val="on"/>
                                  <m:supHide m:val="on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𝑧𝑒𝑟𝑜𝑠</m:t>
                                  </m:r>
                                </m:e>
                              </m:nary>
                            </m:e>
                          </m:nary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 −(0)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0 −2+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3−2−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3−0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881" y="1444698"/>
                <a:ext cx="10307245" cy="714106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253880" y="2880952"/>
                <a:ext cx="6590650" cy="6938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𝐶𝑒𝑛𝑡𝑟𝑜𝑖𝑑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0 −2+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3−2−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3−0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=−1.333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880" y="2880952"/>
                <a:ext cx="6590650" cy="69384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72034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540327" y="0"/>
                <a:ext cx="4765792" cy="11500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num>
                        <m:den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+4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+13)</m:t>
                          </m:r>
                        </m:den>
                      </m:f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327" y="0"/>
                <a:ext cx="4765792" cy="115005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784B415B-A2F3-4043-ACEC-EBD26CFC76CD}"/>
              </a:ext>
            </a:extLst>
          </p:cNvPr>
          <p:cNvSpPr txBox="1"/>
          <p:nvPr/>
        </p:nvSpPr>
        <p:spPr>
          <a:xfrm>
            <a:off x="0" y="1348304"/>
            <a:ext cx="8026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Step-1: Calculate the Starting Points (Poles)</a:t>
            </a:r>
            <a:endParaRPr lang="th-TH" b="1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xmlns="" id="{E4A213F1-2278-473B-8C68-724D25F4C83C}"/>
                  </a:ext>
                </a:extLst>
              </p:cNvPr>
              <p:cNvSpPr txBox="1"/>
              <p:nvPr/>
            </p:nvSpPr>
            <p:spPr>
              <a:xfrm>
                <a:off x="167024" y="4372815"/>
                <a:ext cx="5031442" cy="8617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𝑃𝑜𝑙𝑒𝑠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: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=0, −2+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3, −2−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dirty="0"/>
              </a:p>
              <a:p>
                <a:endParaRPr lang="th-TH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E4A213F1-2278-473B-8C68-724D25F4C8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024" y="4372815"/>
                <a:ext cx="5031442" cy="86177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xmlns="" id="{D21979F2-B129-41EF-8561-ED05A5A076E9}"/>
                  </a:ext>
                </a:extLst>
              </p:cNvPr>
              <p:cNvSpPr txBox="1"/>
              <p:nvPr/>
            </p:nvSpPr>
            <p:spPr>
              <a:xfrm>
                <a:off x="0" y="6111676"/>
                <a:ext cx="828501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𝑁𝑜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𝑅𝑜𝑜𝑡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𝐿𝑜𝑐𝑢𝑠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𝐵𝑟𝑎𝑛𝑐h𝑒𝑠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𝑁𝑜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𝑃𝑜𝑙𝑒𝑠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3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D21979F2-B129-41EF-8561-ED05A5A076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6111676"/>
                <a:ext cx="8285018" cy="52322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041366" y="2118900"/>
                <a:ext cx="10134634" cy="9221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±</m:t>
                          </m:r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−4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𝑎𝑐</m:t>
                              </m:r>
                            </m:e>
                          </m:ra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−4 ±</m:t>
                          </m:r>
                          <m:rad>
                            <m:radPr>
                              <m:degHide m:val="on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4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−4∗1∗13</m:t>
                              </m:r>
                            </m:e>
                          </m:rad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2∗1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±</m:t>
                          </m:r>
                          <m:rad>
                            <m:radPr>
                              <m:degHide m:val="on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6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1366" y="2118900"/>
                <a:ext cx="10134634" cy="92211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741836" y="3115018"/>
                <a:ext cx="6251648" cy="9035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±</m:t>
                          </m:r>
                          <m:rad>
                            <m:radPr>
                              <m:degHide m:val="on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36</m:t>
                              </m:r>
                            </m:e>
                          </m:rad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−4 ±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±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836" y="3115018"/>
                <a:ext cx="6251648" cy="903581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167024" y="4895686"/>
                <a:ext cx="584384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−2+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&amp;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−2 −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024" y="4895686"/>
                <a:ext cx="5843844" cy="430887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88168" y="3203582"/>
            <a:ext cx="4089795" cy="285110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xmlns="" id="{D21979F2-B129-41EF-8561-ED05A5A076E9}"/>
                  </a:ext>
                </a:extLst>
              </p:cNvPr>
              <p:cNvSpPr txBox="1"/>
              <p:nvPr/>
            </p:nvSpPr>
            <p:spPr>
              <a:xfrm>
                <a:off x="0" y="5346283"/>
                <a:ext cx="464233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𝑁𝑜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𝑃𝑜𝑙𝑒𝑠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𝑣𝑎𝑙𝑢𝑒𝑠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D21979F2-B129-41EF-8561-ED05A5A076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346283"/>
                <a:ext cx="4642338" cy="523220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226770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784B415B-A2F3-4043-ACEC-EBD26CFC76CD}"/>
              </a:ext>
            </a:extLst>
          </p:cNvPr>
          <p:cNvSpPr txBox="1"/>
          <p:nvPr/>
        </p:nvSpPr>
        <p:spPr>
          <a:xfrm>
            <a:off x="0" y="379690"/>
            <a:ext cx="8026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0070C0"/>
                </a:solidFill>
              </a:rPr>
              <a:t>Step-2: Finding </a:t>
            </a:r>
            <a:r>
              <a:rPr lang="en-US" b="1" dirty="0">
                <a:solidFill>
                  <a:srgbClr val="0070C0"/>
                </a:solidFill>
              </a:rPr>
              <a:t>the root locus on real axis</a:t>
            </a:r>
          </a:p>
          <a:p>
            <a:endParaRPr lang="th-TH" b="1" dirty="0">
              <a:solidFill>
                <a:srgbClr val="0070C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199418" y="563418"/>
            <a:ext cx="28355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Inspecting Region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6151" y="1730640"/>
            <a:ext cx="4793339" cy="4036890"/>
          </a:xfrm>
          <a:prstGeom prst="rect">
            <a:avLst/>
          </a:prstGeom>
        </p:spPr>
      </p:pic>
      <p:sp>
        <p:nvSpPr>
          <p:cNvPr id="13" name="Freeform 12"/>
          <p:cNvSpPr/>
          <p:nvPr/>
        </p:nvSpPr>
        <p:spPr>
          <a:xfrm>
            <a:off x="7712364" y="895927"/>
            <a:ext cx="1459345" cy="2770909"/>
          </a:xfrm>
          <a:custGeom>
            <a:avLst/>
            <a:gdLst>
              <a:gd name="connsiteX0" fmla="*/ 387927 w 1459345"/>
              <a:gd name="connsiteY0" fmla="*/ 2770909 h 2770909"/>
              <a:gd name="connsiteX1" fmla="*/ 341745 w 1459345"/>
              <a:gd name="connsiteY1" fmla="*/ 2733964 h 2770909"/>
              <a:gd name="connsiteX2" fmla="*/ 304800 w 1459345"/>
              <a:gd name="connsiteY2" fmla="*/ 2660073 h 2770909"/>
              <a:gd name="connsiteX3" fmla="*/ 286327 w 1459345"/>
              <a:gd name="connsiteY3" fmla="*/ 2632364 h 2770909"/>
              <a:gd name="connsiteX4" fmla="*/ 277091 w 1459345"/>
              <a:gd name="connsiteY4" fmla="*/ 2586182 h 2770909"/>
              <a:gd name="connsiteX5" fmla="*/ 230909 w 1459345"/>
              <a:gd name="connsiteY5" fmla="*/ 2530764 h 2770909"/>
              <a:gd name="connsiteX6" fmla="*/ 221672 w 1459345"/>
              <a:gd name="connsiteY6" fmla="*/ 2484582 h 2770909"/>
              <a:gd name="connsiteX7" fmla="*/ 203200 w 1459345"/>
              <a:gd name="connsiteY7" fmla="*/ 2456873 h 2770909"/>
              <a:gd name="connsiteX8" fmla="*/ 175491 w 1459345"/>
              <a:gd name="connsiteY8" fmla="*/ 2410691 h 2770909"/>
              <a:gd name="connsiteX9" fmla="*/ 166254 w 1459345"/>
              <a:gd name="connsiteY9" fmla="*/ 2382982 h 2770909"/>
              <a:gd name="connsiteX10" fmla="*/ 147781 w 1459345"/>
              <a:gd name="connsiteY10" fmla="*/ 2336800 h 2770909"/>
              <a:gd name="connsiteX11" fmla="*/ 110836 w 1459345"/>
              <a:gd name="connsiteY11" fmla="*/ 2244437 h 2770909"/>
              <a:gd name="connsiteX12" fmla="*/ 92363 w 1459345"/>
              <a:gd name="connsiteY12" fmla="*/ 2189018 h 2770909"/>
              <a:gd name="connsiteX13" fmla="*/ 73891 w 1459345"/>
              <a:gd name="connsiteY13" fmla="*/ 2115128 h 2770909"/>
              <a:gd name="connsiteX14" fmla="*/ 55418 w 1459345"/>
              <a:gd name="connsiteY14" fmla="*/ 2078182 h 2770909"/>
              <a:gd name="connsiteX15" fmla="*/ 46181 w 1459345"/>
              <a:gd name="connsiteY15" fmla="*/ 2050473 h 2770909"/>
              <a:gd name="connsiteX16" fmla="*/ 27709 w 1459345"/>
              <a:gd name="connsiteY16" fmla="*/ 2022764 h 2770909"/>
              <a:gd name="connsiteX17" fmla="*/ 18472 w 1459345"/>
              <a:gd name="connsiteY17" fmla="*/ 1976582 h 2770909"/>
              <a:gd name="connsiteX18" fmla="*/ 9236 w 1459345"/>
              <a:gd name="connsiteY18" fmla="*/ 1948873 h 2770909"/>
              <a:gd name="connsiteX19" fmla="*/ 0 w 1459345"/>
              <a:gd name="connsiteY19" fmla="*/ 1847273 h 2770909"/>
              <a:gd name="connsiteX20" fmla="*/ 9236 w 1459345"/>
              <a:gd name="connsiteY20" fmla="*/ 1533237 h 2770909"/>
              <a:gd name="connsiteX21" fmla="*/ 27709 w 1459345"/>
              <a:gd name="connsiteY21" fmla="*/ 1496291 h 2770909"/>
              <a:gd name="connsiteX22" fmla="*/ 55418 w 1459345"/>
              <a:gd name="connsiteY22" fmla="*/ 1477818 h 2770909"/>
              <a:gd name="connsiteX23" fmla="*/ 267854 w 1459345"/>
              <a:gd name="connsiteY23" fmla="*/ 1487055 h 2770909"/>
              <a:gd name="connsiteX24" fmla="*/ 304800 w 1459345"/>
              <a:gd name="connsiteY24" fmla="*/ 1496291 h 2770909"/>
              <a:gd name="connsiteX25" fmla="*/ 350981 w 1459345"/>
              <a:gd name="connsiteY25" fmla="*/ 1505528 h 2770909"/>
              <a:gd name="connsiteX26" fmla="*/ 489527 w 1459345"/>
              <a:gd name="connsiteY26" fmla="*/ 1524000 h 2770909"/>
              <a:gd name="connsiteX27" fmla="*/ 517236 w 1459345"/>
              <a:gd name="connsiteY27" fmla="*/ 1487055 h 2770909"/>
              <a:gd name="connsiteX28" fmla="*/ 535709 w 1459345"/>
              <a:gd name="connsiteY28" fmla="*/ 1376218 h 2770909"/>
              <a:gd name="connsiteX29" fmla="*/ 554181 w 1459345"/>
              <a:gd name="connsiteY29" fmla="*/ 1246909 h 2770909"/>
              <a:gd name="connsiteX30" fmla="*/ 563418 w 1459345"/>
              <a:gd name="connsiteY30" fmla="*/ 1200728 h 2770909"/>
              <a:gd name="connsiteX31" fmla="*/ 581891 w 1459345"/>
              <a:gd name="connsiteY31" fmla="*/ 1163782 h 2770909"/>
              <a:gd name="connsiteX32" fmla="*/ 600363 w 1459345"/>
              <a:gd name="connsiteY32" fmla="*/ 1108364 h 2770909"/>
              <a:gd name="connsiteX33" fmla="*/ 637309 w 1459345"/>
              <a:gd name="connsiteY33" fmla="*/ 1034473 h 2770909"/>
              <a:gd name="connsiteX34" fmla="*/ 674254 w 1459345"/>
              <a:gd name="connsiteY34" fmla="*/ 951346 h 2770909"/>
              <a:gd name="connsiteX35" fmla="*/ 720436 w 1459345"/>
              <a:gd name="connsiteY35" fmla="*/ 886691 h 2770909"/>
              <a:gd name="connsiteX36" fmla="*/ 757381 w 1459345"/>
              <a:gd name="connsiteY36" fmla="*/ 812800 h 2770909"/>
              <a:gd name="connsiteX37" fmla="*/ 775854 w 1459345"/>
              <a:gd name="connsiteY37" fmla="*/ 775855 h 2770909"/>
              <a:gd name="connsiteX38" fmla="*/ 822036 w 1459345"/>
              <a:gd name="connsiteY38" fmla="*/ 701964 h 2770909"/>
              <a:gd name="connsiteX39" fmla="*/ 858981 w 1459345"/>
              <a:gd name="connsiteY39" fmla="*/ 600364 h 2770909"/>
              <a:gd name="connsiteX40" fmla="*/ 914400 w 1459345"/>
              <a:gd name="connsiteY40" fmla="*/ 544946 h 2770909"/>
              <a:gd name="connsiteX41" fmla="*/ 988291 w 1459345"/>
              <a:gd name="connsiteY41" fmla="*/ 452582 h 2770909"/>
              <a:gd name="connsiteX42" fmla="*/ 1016000 w 1459345"/>
              <a:gd name="connsiteY42" fmla="*/ 424873 h 2770909"/>
              <a:gd name="connsiteX43" fmla="*/ 1034472 w 1459345"/>
              <a:gd name="connsiteY43" fmla="*/ 397164 h 2770909"/>
              <a:gd name="connsiteX44" fmla="*/ 1062181 w 1459345"/>
              <a:gd name="connsiteY44" fmla="*/ 369455 h 2770909"/>
              <a:gd name="connsiteX45" fmla="*/ 1080654 w 1459345"/>
              <a:gd name="connsiteY45" fmla="*/ 341746 h 2770909"/>
              <a:gd name="connsiteX46" fmla="*/ 1163781 w 1459345"/>
              <a:gd name="connsiteY46" fmla="*/ 267855 h 2770909"/>
              <a:gd name="connsiteX47" fmla="*/ 1246909 w 1459345"/>
              <a:gd name="connsiteY47" fmla="*/ 157018 h 2770909"/>
              <a:gd name="connsiteX48" fmla="*/ 1311563 w 1459345"/>
              <a:gd name="connsiteY48" fmla="*/ 101600 h 2770909"/>
              <a:gd name="connsiteX49" fmla="*/ 1339272 w 1459345"/>
              <a:gd name="connsiteY49" fmla="*/ 73891 h 2770909"/>
              <a:gd name="connsiteX50" fmla="*/ 1200727 w 1459345"/>
              <a:gd name="connsiteY50" fmla="*/ 46182 h 2770909"/>
              <a:gd name="connsiteX51" fmla="*/ 1246909 w 1459345"/>
              <a:gd name="connsiteY51" fmla="*/ 36946 h 2770909"/>
              <a:gd name="connsiteX52" fmla="*/ 1357745 w 1459345"/>
              <a:gd name="connsiteY52" fmla="*/ 18473 h 2770909"/>
              <a:gd name="connsiteX53" fmla="*/ 1422400 w 1459345"/>
              <a:gd name="connsiteY53" fmla="*/ 0 h 2770909"/>
              <a:gd name="connsiteX54" fmla="*/ 1459345 w 1459345"/>
              <a:gd name="connsiteY54" fmla="*/ 9237 h 2770909"/>
              <a:gd name="connsiteX55" fmla="*/ 1450109 w 1459345"/>
              <a:gd name="connsiteY55" fmla="*/ 286328 h 2770909"/>
              <a:gd name="connsiteX56" fmla="*/ 1413163 w 1459345"/>
              <a:gd name="connsiteY56" fmla="*/ 378691 h 2770909"/>
              <a:gd name="connsiteX57" fmla="*/ 1348509 w 1459345"/>
              <a:gd name="connsiteY57" fmla="*/ 323273 h 2770909"/>
              <a:gd name="connsiteX58" fmla="*/ 1330036 w 1459345"/>
              <a:gd name="connsiteY58" fmla="*/ 295564 h 2770909"/>
              <a:gd name="connsiteX59" fmla="*/ 1219200 w 1459345"/>
              <a:gd name="connsiteY59" fmla="*/ 193964 h 2770909"/>
              <a:gd name="connsiteX60" fmla="*/ 1145309 w 1459345"/>
              <a:gd name="connsiteY60" fmla="*/ 101600 h 2770909"/>
              <a:gd name="connsiteX61" fmla="*/ 1145309 w 1459345"/>
              <a:gd name="connsiteY61" fmla="*/ 101600 h 2770909"/>
              <a:gd name="connsiteX62" fmla="*/ 1099127 w 1459345"/>
              <a:gd name="connsiteY62" fmla="*/ 55418 h 2770909"/>
              <a:gd name="connsiteX63" fmla="*/ 1080654 w 1459345"/>
              <a:gd name="connsiteY63" fmla="*/ 27709 h 2770909"/>
              <a:gd name="connsiteX64" fmla="*/ 1265381 w 1459345"/>
              <a:gd name="connsiteY64" fmla="*/ 36946 h 2770909"/>
              <a:gd name="connsiteX65" fmla="*/ 1311563 w 1459345"/>
              <a:gd name="connsiteY65" fmla="*/ 46182 h 2770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1459345" h="2770909">
                <a:moveTo>
                  <a:pt x="387927" y="2770909"/>
                </a:moveTo>
                <a:cubicBezTo>
                  <a:pt x="372533" y="2758594"/>
                  <a:pt x="353573" y="2749735"/>
                  <a:pt x="341745" y="2733964"/>
                </a:cubicBezTo>
                <a:cubicBezTo>
                  <a:pt x="325223" y="2711934"/>
                  <a:pt x="320075" y="2682985"/>
                  <a:pt x="304800" y="2660073"/>
                </a:cubicBezTo>
                <a:lnTo>
                  <a:pt x="286327" y="2632364"/>
                </a:lnTo>
                <a:cubicBezTo>
                  <a:pt x="283248" y="2616970"/>
                  <a:pt x="282603" y="2600881"/>
                  <a:pt x="277091" y="2586182"/>
                </a:cubicBezTo>
                <a:cubicBezTo>
                  <a:pt x="269376" y="2565608"/>
                  <a:pt x="245283" y="2545138"/>
                  <a:pt x="230909" y="2530764"/>
                </a:cubicBezTo>
                <a:cubicBezTo>
                  <a:pt x="227830" y="2515370"/>
                  <a:pt x="227184" y="2499281"/>
                  <a:pt x="221672" y="2484582"/>
                </a:cubicBezTo>
                <a:cubicBezTo>
                  <a:pt x="217774" y="2474188"/>
                  <a:pt x="209083" y="2466286"/>
                  <a:pt x="203200" y="2456873"/>
                </a:cubicBezTo>
                <a:cubicBezTo>
                  <a:pt x="193685" y="2441649"/>
                  <a:pt x="183520" y="2426748"/>
                  <a:pt x="175491" y="2410691"/>
                </a:cubicBezTo>
                <a:cubicBezTo>
                  <a:pt x="171137" y="2401983"/>
                  <a:pt x="169673" y="2392098"/>
                  <a:pt x="166254" y="2382982"/>
                </a:cubicBezTo>
                <a:cubicBezTo>
                  <a:pt x="160432" y="2367458"/>
                  <a:pt x="153939" y="2352194"/>
                  <a:pt x="147781" y="2336800"/>
                </a:cubicBezTo>
                <a:cubicBezTo>
                  <a:pt x="129064" y="2243211"/>
                  <a:pt x="153438" y="2338161"/>
                  <a:pt x="110836" y="2244437"/>
                </a:cubicBezTo>
                <a:cubicBezTo>
                  <a:pt x="102778" y="2226710"/>
                  <a:pt x="97086" y="2207909"/>
                  <a:pt x="92363" y="2189018"/>
                </a:cubicBezTo>
                <a:cubicBezTo>
                  <a:pt x="86206" y="2164388"/>
                  <a:pt x="85245" y="2137836"/>
                  <a:pt x="73891" y="2115128"/>
                </a:cubicBezTo>
                <a:cubicBezTo>
                  <a:pt x="67733" y="2102813"/>
                  <a:pt x="60842" y="2090838"/>
                  <a:pt x="55418" y="2078182"/>
                </a:cubicBezTo>
                <a:cubicBezTo>
                  <a:pt x="51583" y="2069233"/>
                  <a:pt x="50535" y="2059181"/>
                  <a:pt x="46181" y="2050473"/>
                </a:cubicBezTo>
                <a:cubicBezTo>
                  <a:pt x="41217" y="2040544"/>
                  <a:pt x="33866" y="2032000"/>
                  <a:pt x="27709" y="2022764"/>
                </a:cubicBezTo>
                <a:cubicBezTo>
                  <a:pt x="24630" y="2007370"/>
                  <a:pt x="22280" y="1991812"/>
                  <a:pt x="18472" y="1976582"/>
                </a:cubicBezTo>
                <a:cubicBezTo>
                  <a:pt x="16111" y="1967137"/>
                  <a:pt x="10613" y="1958511"/>
                  <a:pt x="9236" y="1948873"/>
                </a:cubicBezTo>
                <a:cubicBezTo>
                  <a:pt x="4427" y="1915208"/>
                  <a:pt x="3079" y="1881140"/>
                  <a:pt x="0" y="1847273"/>
                </a:cubicBezTo>
                <a:cubicBezTo>
                  <a:pt x="3079" y="1742594"/>
                  <a:pt x="994" y="1637636"/>
                  <a:pt x="9236" y="1533237"/>
                </a:cubicBezTo>
                <a:cubicBezTo>
                  <a:pt x="10320" y="1519511"/>
                  <a:pt x="18894" y="1506869"/>
                  <a:pt x="27709" y="1496291"/>
                </a:cubicBezTo>
                <a:cubicBezTo>
                  <a:pt x="34815" y="1487763"/>
                  <a:pt x="46182" y="1483976"/>
                  <a:pt x="55418" y="1477818"/>
                </a:cubicBezTo>
                <a:cubicBezTo>
                  <a:pt x="126230" y="1480897"/>
                  <a:pt x="197169" y="1481819"/>
                  <a:pt x="267854" y="1487055"/>
                </a:cubicBezTo>
                <a:cubicBezTo>
                  <a:pt x="280514" y="1487993"/>
                  <a:pt x="292408" y="1493537"/>
                  <a:pt x="304800" y="1496291"/>
                </a:cubicBezTo>
                <a:cubicBezTo>
                  <a:pt x="320125" y="1499697"/>
                  <a:pt x="335440" y="1503308"/>
                  <a:pt x="350981" y="1505528"/>
                </a:cubicBezTo>
                <a:cubicBezTo>
                  <a:pt x="588456" y="1539453"/>
                  <a:pt x="315433" y="1494985"/>
                  <a:pt x="489527" y="1524000"/>
                </a:cubicBezTo>
                <a:cubicBezTo>
                  <a:pt x="498763" y="1511685"/>
                  <a:pt x="510352" y="1500824"/>
                  <a:pt x="517236" y="1487055"/>
                </a:cubicBezTo>
                <a:cubicBezTo>
                  <a:pt x="527461" y="1466605"/>
                  <a:pt x="534735" y="1383363"/>
                  <a:pt x="535709" y="1376218"/>
                </a:cubicBezTo>
                <a:cubicBezTo>
                  <a:pt x="541592" y="1333077"/>
                  <a:pt x="545641" y="1289604"/>
                  <a:pt x="554181" y="1246909"/>
                </a:cubicBezTo>
                <a:cubicBezTo>
                  <a:pt x="557260" y="1231515"/>
                  <a:pt x="558454" y="1215621"/>
                  <a:pt x="563418" y="1200728"/>
                </a:cubicBezTo>
                <a:cubicBezTo>
                  <a:pt x="567772" y="1187666"/>
                  <a:pt x="576777" y="1176566"/>
                  <a:pt x="581891" y="1163782"/>
                </a:cubicBezTo>
                <a:cubicBezTo>
                  <a:pt x="589123" y="1145703"/>
                  <a:pt x="591655" y="1125780"/>
                  <a:pt x="600363" y="1108364"/>
                </a:cubicBezTo>
                <a:lnTo>
                  <a:pt x="637309" y="1034473"/>
                </a:lnTo>
                <a:cubicBezTo>
                  <a:pt x="652366" y="974243"/>
                  <a:pt x="637939" y="1016713"/>
                  <a:pt x="674254" y="951346"/>
                </a:cubicBezTo>
                <a:cubicBezTo>
                  <a:pt x="704647" y="896639"/>
                  <a:pt x="677225" y="929902"/>
                  <a:pt x="720436" y="886691"/>
                </a:cubicBezTo>
                <a:cubicBezTo>
                  <a:pt x="756805" y="795769"/>
                  <a:pt x="720491" y="877358"/>
                  <a:pt x="757381" y="812800"/>
                </a:cubicBezTo>
                <a:cubicBezTo>
                  <a:pt x="764212" y="800845"/>
                  <a:pt x="768557" y="787531"/>
                  <a:pt x="775854" y="775855"/>
                </a:cubicBezTo>
                <a:cubicBezTo>
                  <a:pt x="806730" y="726454"/>
                  <a:pt x="801235" y="753966"/>
                  <a:pt x="822036" y="701964"/>
                </a:cubicBezTo>
                <a:cubicBezTo>
                  <a:pt x="826102" y="691800"/>
                  <a:pt x="850009" y="612700"/>
                  <a:pt x="858981" y="600364"/>
                </a:cubicBezTo>
                <a:cubicBezTo>
                  <a:pt x="874347" y="579236"/>
                  <a:pt x="898080" y="565346"/>
                  <a:pt x="914400" y="544946"/>
                </a:cubicBezTo>
                <a:cubicBezTo>
                  <a:pt x="939030" y="514158"/>
                  <a:pt x="960411" y="480462"/>
                  <a:pt x="988291" y="452582"/>
                </a:cubicBezTo>
                <a:cubicBezTo>
                  <a:pt x="997527" y="443346"/>
                  <a:pt x="1007638" y="434908"/>
                  <a:pt x="1016000" y="424873"/>
                </a:cubicBezTo>
                <a:cubicBezTo>
                  <a:pt x="1023106" y="416345"/>
                  <a:pt x="1027366" y="405692"/>
                  <a:pt x="1034472" y="397164"/>
                </a:cubicBezTo>
                <a:cubicBezTo>
                  <a:pt x="1042834" y="387129"/>
                  <a:pt x="1053819" y="379490"/>
                  <a:pt x="1062181" y="369455"/>
                </a:cubicBezTo>
                <a:cubicBezTo>
                  <a:pt x="1069288" y="360927"/>
                  <a:pt x="1072805" y="349595"/>
                  <a:pt x="1080654" y="341746"/>
                </a:cubicBezTo>
                <a:cubicBezTo>
                  <a:pt x="1136180" y="286220"/>
                  <a:pt x="1086203" y="384219"/>
                  <a:pt x="1163781" y="267855"/>
                </a:cubicBezTo>
                <a:cubicBezTo>
                  <a:pt x="1201318" y="211550"/>
                  <a:pt x="1200321" y="208783"/>
                  <a:pt x="1246909" y="157018"/>
                </a:cubicBezTo>
                <a:cubicBezTo>
                  <a:pt x="1313507" y="83019"/>
                  <a:pt x="1255465" y="148348"/>
                  <a:pt x="1311563" y="101600"/>
                </a:cubicBezTo>
                <a:cubicBezTo>
                  <a:pt x="1321598" y="93238"/>
                  <a:pt x="1330036" y="83127"/>
                  <a:pt x="1339272" y="73891"/>
                </a:cubicBezTo>
                <a:cubicBezTo>
                  <a:pt x="1261327" y="21927"/>
                  <a:pt x="1387379" y="99509"/>
                  <a:pt x="1200727" y="46182"/>
                </a:cubicBezTo>
                <a:cubicBezTo>
                  <a:pt x="1185632" y="41869"/>
                  <a:pt x="1231584" y="40352"/>
                  <a:pt x="1246909" y="36946"/>
                </a:cubicBezTo>
                <a:cubicBezTo>
                  <a:pt x="1325379" y="19508"/>
                  <a:pt x="1237147" y="33547"/>
                  <a:pt x="1357745" y="18473"/>
                </a:cubicBezTo>
                <a:cubicBezTo>
                  <a:pt x="1370810" y="14118"/>
                  <a:pt x="1410805" y="0"/>
                  <a:pt x="1422400" y="0"/>
                </a:cubicBezTo>
                <a:cubicBezTo>
                  <a:pt x="1435094" y="0"/>
                  <a:pt x="1447030" y="6158"/>
                  <a:pt x="1459345" y="9237"/>
                </a:cubicBezTo>
                <a:cubicBezTo>
                  <a:pt x="1456266" y="101601"/>
                  <a:pt x="1454842" y="194034"/>
                  <a:pt x="1450109" y="286328"/>
                </a:cubicBezTo>
                <a:cubicBezTo>
                  <a:pt x="1445446" y="377248"/>
                  <a:pt x="1465348" y="361297"/>
                  <a:pt x="1413163" y="378691"/>
                </a:cubicBezTo>
                <a:cubicBezTo>
                  <a:pt x="1385983" y="358306"/>
                  <a:pt x="1369950" y="349002"/>
                  <a:pt x="1348509" y="323273"/>
                </a:cubicBezTo>
                <a:cubicBezTo>
                  <a:pt x="1341402" y="314745"/>
                  <a:pt x="1337885" y="303413"/>
                  <a:pt x="1330036" y="295564"/>
                </a:cubicBezTo>
                <a:cubicBezTo>
                  <a:pt x="1296895" y="262423"/>
                  <a:pt x="1240838" y="237239"/>
                  <a:pt x="1219200" y="193964"/>
                </a:cubicBezTo>
                <a:cubicBezTo>
                  <a:pt x="1189044" y="133652"/>
                  <a:pt x="1210463" y="166754"/>
                  <a:pt x="1145309" y="101600"/>
                </a:cubicBezTo>
                <a:lnTo>
                  <a:pt x="1145309" y="101600"/>
                </a:lnTo>
                <a:cubicBezTo>
                  <a:pt x="1120678" y="64655"/>
                  <a:pt x="1136072" y="80049"/>
                  <a:pt x="1099127" y="55418"/>
                </a:cubicBezTo>
                <a:cubicBezTo>
                  <a:pt x="1092969" y="46182"/>
                  <a:pt x="1069621" y="28935"/>
                  <a:pt x="1080654" y="27709"/>
                </a:cubicBezTo>
                <a:cubicBezTo>
                  <a:pt x="1141930" y="20901"/>
                  <a:pt x="1203960" y="31605"/>
                  <a:pt x="1265381" y="36946"/>
                </a:cubicBezTo>
                <a:cubicBezTo>
                  <a:pt x="1393984" y="48129"/>
                  <a:pt x="1223243" y="46182"/>
                  <a:pt x="1311563" y="46182"/>
                </a:cubicBezTo>
              </a:path>
            </a:pathLst>
          </a:cu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4"/>
          <p:cNvSpPr/>
          <p:nvPr/>
        </p:nvSpPr>
        <p:spPr>
          <a:xfrm>
            <a:off x="7961745" y="3823856"/>
            <a:ext cx="951346" cy="2119166"/>
          </a:xfrm>
          <a:custGeom>
            <a:avLst/>
            <a:gdLst>
              <a:gd name="connsiteX0" fmla="*/ 591127 w 2872509"/>
              <a:gd name="connsiteY0" fmla="*/ 0 h 2872509"/>
              <a:gd name="connsiteX1" fmla="*/ 600364 w 2872509"/>
              <a:gd name="connsiteY1" fmla="*/ 46182 h 2872509"/>
              <a:gd name="connsiteX2" fmla="*/ 591127 w 2872509"/>
              <a:gd name="connsiteY2" fmla="*/ 83127 h 2872509"/>
              <a:gd name="connsiteX3" fmla="*/ 563418 w 2872509"/>
              <a:gd name="connsiteY3" fmla="*/ 147782 h 2872509"/>
              <a:gd name="connsiteX4" fmla="*/ 544946 w 2872509"/>
              <a:gd name="connsiteY4" fmla="*/ 240146 h 2872509"/>
              <a:gd name="connsiteX5" fmla="*/ 535709 w 2872509"/>
              <a:gd name="connsiteY5" fmla="*/ 267855 h 2872509"/>
              <a:gd name="connsiteX6" fmla="*/ 517237 w 2872509"/>
              <a:gd name="connsiteY6" fmla="*/ 295564 h 2872509"/>
              <a:gd name="connsiteX7" fmla="*/ 480291 w 2872509"/>
              <a:gd name="connsiteY7" fmla="*/ 387927 h 2872509"/>
              <a:gd name="connsiteX8" fmla="*/ 461818 w 2872509"/>
              <a:gd name="connsiteY8" fmla="*/ 434109 h 2872509"/>
              <a:gd name="connsiteX9" fmla="*/ 406400 w 2872509"/>
              <a:gd name="connsiteY9" fmla="*/ 526473 h 2872509"/>
              <a:gd name="connsiteX10" fmla="*/ 341746 w 2872509"/>
              <a:gd name="connsiteY10" fmla="*/ 609600 h 2872509"/>
              <a:gd name="connsiteX11" fmla="*/ 304800 w 2872509"/>
              <a:gd name="connsiteY11" fmla="*/ 646546 h 2872509"/>
              <a:gd name="connsiteX12" fmla="*/ 258618 w 2872509"/>
              <a:gd name="connsiteY12" fmla="*/ 701964 h 2872509"/>
              <a:gd name="connsiteX13" fmla="*/ 203200 w 2872509"/>
              <a:gd name="connsiteY13" fmla="*/ 748146 h 2872509"/>
              <a:gd name="connsiteX14" fmla="*/ 147782 w 2872509"/>
              <a:gd name="connsiteY14" fmla="*/ 822037 h 2872509"/>
              <a:gd name="connsiteX15" fmla="*/ 120073 w 2872509"/>
              <a:gd name="connsiteY15" fmla="*/ 868218 h 2872509"/>
              <a:gd name="connsiteX16" fmla="*/ 73891 w 2872509"/>
              <a:gd name="connsiteY16" fmla="*/ 932873 h 2872509"/>
              <a:gd name="connsiteX17" fmla="*/ 55418 w 2872509"/>
              <a:gd name="connsiteY17" fmla="*/ 1006764 h 2872509"/>
              <a:gd name="connsiteX18" fmla="*/ 18473 w 2872509"/>
              <a:gd name="connsiteY18" fmla="*/ 1108364 h 2872509"/>
              <a:gd name="connsiteX19" fmla="*/ 0 w 2872509"/>
              <a:gd name="connsiteY19" fmla="*/ 1191491 h 2872509"/>
              <a:gd name="connsiteX20" fmla="*/ 9237 w 2872509"/>
              <a:gd name="connsiteY20" fmla="*/ 1450109 h 2872509"/>
              <a:gd name="connsiteX21" fmla="*/ 27709 w 2872509"/>
              <a:gd name="connsiteY21" fmla="*/ 1496291 h 2872509"/>
              <a:gd name="connsiteX22" fmla="*/ 55418 w 2872509"/>
              <a:gd name="connsiteY22" fmla="*/ 1570182 h 2872509"/>
              <a:gd name="connsiteX23" fmla="*/ 64655 w 2872509"/>
              <a:gd name="connsiteY23" fmla="*/ 1597891 h 2872509"/>
              <a:gd name="connsiteX24" fmla="*/ 83127 w 2872509"/>
              <a:gd name="connsiteY24" fmla="*/ 1625600 h 2872509"/>
              <a:gd name="connsiteX25" fmla="*/ 92364 w 2872509"/>
              <a:gd name="connsiteY25" fmla="*/ 1653309 h 2872509"/>
              <a:gd name="connsiteX26" fmla="*/ 120073 w 2872509"/>
              <a:gd name="connsiteY26" fmla="*/ 1690255 h 2872509"/>
              <a:gd name="connsiteX27" fmla="*/ 138546 w 2872509"/>
              <a:gd name="connsiteY27" fmla="*/ 1727200 h 2872509"/>
              <a:gd name="connsiteX28" fmla="*/ 221673 w 2872509"/>
              <a:gd name="connsiteY28" fmla="*/ 1810327 h 2872509"/>
              <a:gd name="connsiteX29" fmla="*/ 286327 w 2872509"/>
              <a:gd name="connsiteY29" fmla="*/ 1874982 h 2872509"/>
              <a:gd name="connsiteX30" fmla="*/ 378691 w 2872509"/>
              <a:gd name="connsiteY30" fmla="*/ 1930400 h 2872509"/>
              <a:gd name="connsiteX31" fmla="*/ 424873 w 2872509"/>
              <a:gd name="connsiteY31" fmla="*/ 1958109 h 2872509"/>
              <a:gd name="connsiteX32" fmla="*/ 452582 w 2872509"/>
              <a:gd name="connsiteY32" fmla="*/ 1967346 h 2872509"/>
              <a:gd name="connsiteX33" fmla="*/ 535709 w 2872509"/>
              <a:gd name="connsiteY33" fmla="*/ 2022764 h 2872509"/>
              <a:gd name="connsiteX34" fmla="*/ 609600 w 2872509"/>
              <a:gd name="connsiteY34" fmla="*/ 2050473 h 2872509"/>
              <a:gd name="connsiteX35" fmla="*/ 1145309 w 2872509"/>
              <a:gd name="connsiteY35" fmla="*/ 2087418 h 2872509"/>
              <a:gd name="connsiteX36" fmla="*/ 1246909 w 2872509"/>
              <a:gd name="connsiteY36" fmla="*/ 2115127 h 2872509"/>
              <a:gd name="connsiteX37" fmla="*/ 1283855 w 2872509"/>
              <a:gd name="connsiteY37" fmla="*/ 2124364 h 2872509"/>
              <a:gd name="connsiteX38" fmla="*/ 1348509 w 2872509"/>
              <a:gd name="connsiteY38" fmla="*/ 2161309 h 2872509"/>
              <a:gd name="connsiteX39" fmla="*/ 1422400 w 2872509"/>
              <a:gd name="connsiteY39" fmla="*/ 2225964 h 2872509"/>
              <a:gd name="connsiteX40" fmla="*/ 1459346 w 2872509"/>
              <a:gd name="connsiteY40" fmla="*/ 2290618 h 2872509"/>
              <a:gd name="connsiteX41" fmla="*/ 1468582 w 2872509"/>
              <a:gd name="connsiteY41" fmla="*/ 2318327 h 2872509"/>
              <a:gd name="connsiteX42" fmla="*/ 1496291 w 2872509"/>
              <a:gd name="connsiteY42" fmla="*/ 2346037 h 2872509"/>
              <a:gd name="connsiteX43" fmla="*/ 1514764 w 2872509"/>
              <a:gd name="connsiteY43" fmla="*/ 2373746 h 2872509"/>
              <a:gd name="connsiteX44" fmla="*/ 1551709 w 2872509"/>
              <a:gd name="connsiteY44" fmla="*/ 2438400 h 2872509"/>
              <a:gd name="connsiteX45" fmla="*/ 1570182 w 2872509"/>
              <a:gd name="connsiteY45" fmla="*/ 2475346 h 2872509"/>
              <a:gd name="connsiteX46" fmla="*/ 1588655 w 2872509"/>
              <a:gd name="connsiteY46" fmla="*/ 2503055 h 2872509"/>
              <a:gd name="connsiteX47" fmla="*/ 1607127 w 2872509"/>
              <a:gd name="connsiteY47" fmla="*/ 2540000 h 2872509"/>
              <a:gd name="connsiteX48" fmla="*/ 1634837 w 2872509"/>
              <a:gd name="connsiteY48" fmla="*/ 2576946 h 2872509"/>
              <a:gd name="connsiteX49" fmla="*/ 1653309 w 2872509"/>
              <a:gd name="connsiteY49" fmla="*/ 2604655 h 2872509"/>
              <a:gd name="connsiteX50" fmla="*/ 1690255 w 2872509"/>
              <a:gd name="connsiteY50" fmla="*/ 2613891 h 2872509"/>
              <a:gd name="connsiteX51" fmla="*/ 1736437 w 2872509"/>
              <a:gd name="connsiteY51" fmla="*/ 2641600 h 2872509"/>
              <a:gd name="connsiteX52" fmla="*/ 1791855 w 2872509"/>
              <a:gd name="connsiteY52" fmla="*/ 2650837 h 2872509"/>
              <a:gd name="connsiteX53" fmla="*/ 1828800 w 2872509"/>
              <a:gd name="connsiteY53" fmla="*/ 2660073 h 2872509"/>
              <a:gd name="connsiteX54" fmla="*/ 1884218 w 2872509"/>
              <a:gd name="connsiteY54" fmla="*/ 2650837 h 2872509"/>
              <a:gd name="connsiteX55" fmla="*/ 1911927 w 2872509"/>
              <a:gd name="connsiteY55" fmla="*/ 2632364 h 2872509"/>
              <a:gd name="connsiteX56" fmla="*/ 1976582 w 2872509"/>
              <a:gd name="connsiteY56" fmla="*/ 2623127 h 2872509"/>
              <a:gd name="connsiteX57" fmla="*/ 2669309 w 2872509"/>
              <a:gd name="connsiteY57" fmla="*/ 2632364 h 2872509"/>
              <a:gd name="connsiteX58" fmla="*/ 2807855 w 2872509"/>
              <a:gd name="connsiteY58" fmla="*/ 2660073 h 2872509"/>
              <a:gd name="connsiteX59" fmla="*/ 2872509 w 2872509"/>
              <a:gd name="connsiteY59" fmla="*/ 2669309 h 2872509"/>
              <a:gd name="connsiteX60" fmla="*/ 2854037 w 2872509"/>
              <a:gd name="connsiteY60" fmla="*/ 2641600 h 2872509"/>
              <a:gd name="connsiteX61" fmla="*/ 2789382 w 2872509"/>
              <a:gd name="connsiteY61" fmla="*/ 2604655 h 2872509"/>
              <a:gd name="connsiteX62" fmla="*/ 2770909 w 2872509"/>
              <a:gd name="connsiteY62" fmla="*/ 2576946 h 2872509"/>
              <a:gd name="connsiteX63" fmla="*/ 2715491 w 2872509"/>
              <a:gd name="connsiteY63" fmla="*/ 2549237 h 2872509"/>
              <a:gd name="connsiteX64" fmla="*/ 2641600 w 2872509"/>
              <a:gd name="connsiteY64" fmla="*/ 2466109 h 2872509"/>
              <a:gd name="connsiteX65" fmla="*/ 2641600 w 2872509"/>
              <a:gd name="connsiteY65" fmla="*/ 2466109 h 2872509"/>
              <a:gd name="connsiteX66" fmla="*/ 2613891 w 2872509"/>
              <a:gd name="connsiteY66" fmla="*/ 2438400 h 2872509"/>
              <a:gd name="connsiteX67" fmla="*/ 2641600 w 2872509"/>
              <a:gd name="connsiteY67" fmla="*/ 2447637 h 2872509"/>
              <a:gd name="connsiteX68" fmla="*/ 2743200 w 2872509"/>
              <a:gd name="connsiteY68" fmla="*/ 2530764 h 2872509"/>
              <a:gd name="connsiteX69" fmla="*/ 2789382 w 2872509"/>
              <a:gd name="connsiteY69" fmla="*/ 2586182 h 2872509"/>
              <a:gd name="connsiteX70" fmla="*/ 2817091 w 2872509"/>
              <a:gd name="connsiteY70" fmla="*/ 2595418 h 2872509"/>
              <a:gd name="connsiteX71" fmla="*/ 2835564 w 2872509"/>
              <a:gd name="connsiteY71" fmla="*/ 2632364 h 2872509"/>
              <a:gd name="connsiteX72" fmla="*/ 2789382 w 2872509"/>
              <a:gd name="connsiteY72" fmla="*/ 2678546 h 2872509"/>
              <a:gd name="connsiteX73" fmla="*/ 2743200 w 2872509"/>
              <a:gd name="connsiteY73" fmla="*/ 2752437 h 2872509"/>
              <a:gd name="connsiteX74" fmla="*/ 2706255 w 2872509"/>
              <a:gd name="connsiteY74" fmla="*/ 2807855 h 2872509"/>
              <a:gd name="connsiteX75" fmla="*/ 2660073 w 2872509"/>
              <a:gd name="connsiteY75" fmla="*/ 2872509 h 2872509"/>
              <a:gd name="connsiteX76" fmla="*/ 2632364 w 2872509"/>
              <a:gd name="connsiteY76" fmla="*/ 2854037 h 2872509"/>
              <a:gd name="connsiteX77" fmla="*/ 2604655 w 2872509"/>
              <a:gd name="connsiteY77" fmla="*/ 2724727 h 2872509"/>
              <a:gd name="connsiteX78" fmla="*/ 2586182 w 2872509"/>
              <a:gd name="connsiteY78" fmla="*/ 2576946 h 2872509"/>
              <a:gd name="connsiteX79" fmla="*/ 2595418 w 2872509"/>
              <a:gd name="connsiteY79" fmla="*/ 2475346 h 2872509"/>
              <a:gd name="connsiteX80" fmla="*/ 2623127 w 2872509"/>
              <a:gd name="connsiteY80" fmla="*/ 2512291 h 2872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</a:cxnLst>
            <a:rect l="l" t="t" r="r" b="b"/>
            <a:pathLst>
              <a:path w="2872509" h="2872509">
                <a:moveTo>
                  <a:pt x="591127" y="0"/>
                </a:moveTo>
                <a:cubicBezTo>
                  <a:pt x="594206" y="15394"/>
                  <a:pt x="600364" y="30483"/>
                  <a:pt x="600364" y="46182"/>
                </a:cubicBezTo>
                <a:cubicBezTo>
                  <a:pt x="600364" y="58876"/>
                  <a:pt x="594614" y="70921"/>
                  <a:pt x="591127" y="83127"/>
                </a:cubicBezTo>
                <a:cubicBezTo>
                  <a:pt x="582065" y="114844"/>
                  <a:pt x="579842" y="114934"/>
                  <a:pt x="563418" y="147782"/>
                </a:cubicBezTo>
                <a:cubicBezTo>
                  <a:pt x="556162" y="191320"/>
                  <a:pt x="555967" y="201572"/>
                  <a:pt x="544946" y="240146"/>
                </a:cubicBezTo>
                <a:cubicBezTo>
                  <a:pt x="542271" y="249507"/>
                  <a:pt x="540063" y="259147"/>
                  <a:pt x="535709" y="267855"/>
                </a:cubicBezTo>
                <a:cubicBezTo>
                  <a:pt x="530745" y="277784"/>
                  <a:pt x="521889" y="285485"/>
                  <a:pt x="517237" y="295564"/>
                </a:cubicBezTo>
                <a:cubicBezTo>
                  <a:pt x="503341" y="325671"/>
                  <a:pt x="492606" y="357139"/>
                  <a:pt x="480291" y="387927"/>
                </a:cubicBezTo>
                <a:cubicBezTo>
                  <a:pt x="474133" y="403321"/>
                  <a:pt x="469232" y="419279"/>
                  <a:pt x="461818" y="434109"/>
                </a:cubicBezTo>
                <a:cubicBezTo>
                  <a:pt x="441710" y="474327"/>
                  <a:pt x="437613" y="486342"/>
                  <a:pt x="406400" y="526473"/>
                </a:cubicBezTo>
                <a:cubicBezTo>
                  <a:pt x="384849" y="554182"/>
                  <a:pt x="366568" y="584778"/>
                  <a:pt x="341746" y="609600"/>
                </a:cubicBezTo>
                <a:cubicBezTo>
                  <a:pt x="329431" y="621915"/>
                  <a:pt x="316135" y="633322"/>
                  <a:pt x="304800" y="646546"/>
                </a:cubicBezTo>
                <a:cubicBezTo>
                  <a:pt x="268473" y="688928"/>
                  <a:pt x="306660" y="661929"/>
                  <a:pt x="258618" y="701964"/>
                </a:cubicBezTo>
                <a:cubicBezTo>
                  <a:pt x="220776" y="733499"/>
                  <a:pt x="237893" y="705744"/>
                  <a:pt x="203200" y="748146"/>
                </a:cubicBezTo>
                <a:cubicBezTo>
                  <a:pt x="183704" y="771975"/>
                  <a:pt x="163622" y="795637"/>
                  <a:pt x="147782" y="822037"/>
                </a:cubicBezTo>
                <a:cubicBezTo>
                  <a:pt x="138546" y="837431"/>
                  <a:pt x="130844" y="853856"/>
                  <a:pt x="120073" y="868218"/>
                </a:cubicBezTo>
                <a:cubicBezTo>
                  <a:pt x="63906" y="943106"/>
                  <a:pt x="117940" y="844775"/>
                  <a:pt x="73891" y="932873"/>
                </a:cubicBezTo>
                <a:cubicBezTo>
                  <a:pt x="67733" y="957503"/>
                  <a:pt x="64847" y="983191"/>
                  <a:pt x="55418" y="1006764"/>
                </a:cubicBezTo>
                <a:cubicBezTo>
                  <a:pt x="43179" y="1037363"/>
                  <a:pt x="26376" y="1076752"/>
                  <a:pt x="18473" y="1108364"/>
                </a:cubicBezTo>
                <a:cubicBezTo>
                  <a:pt x="5430" y="1160539"/>
                  <a:pt x="11727" y="1132862"/>
                  <a:pt x="0" y="1191491"/>
                </a:cubicBezTo>
                <a:cubicBezTo>
                  <a:pt x="3079" y="1277697"/>
                  <a:pt x="1427" y="1364202"/>
                  <a:pt x="9237" y="1450109"/>
                </a:cubicBezTo>
                <a:cubicBezTo>
                  <a:pt x="10738" y="1466621"/>
                  <a:pt x="22466" y="1480562"/>
                  <a:pt x="27709" y="1496291"/>
                </a:cubicBezTo>
                <a:cubicBezTo>
                  <a:pt x="70274" y="1623987"/>
                  <a:pt x="-1257" y="1437942"/>
                  <a:pt x="55418" y="1570182"/>
                </a:cubicBezTo>
                <a:cubicBezTo>
                  <a:pt x="59253" y="1579131"/>
                  <a:pt x="60301" y="1589183"/>
                  <a:pt x="64655" y="1597891"/>
                </a:cubicBezTo>
                <a:cubicBezTo>
                  <a:pt x="69619" y="1607820"/>
                  <a:pt x="78163" y="1615671"/>
                  <a:pt x="83127" y="1625600"/>
                </a:cubicBezTo>
                <a:cubicBezTo>
                  <a:pt x="87481" y="1634308"/>
                  <a:pt x="87534" y="1644856"/>
                  <a:pt x="92364" y="1653309"/>
                </a:cubicBezTo>
                <a:cubicBezTo>
                  <a:pt x="100002" y="1666675"/>
                  <a:pt x="111914" y="1677201"/>
                  <a:pt x="120073" y="1690255"/>
                </a:cubicBezTo>
                <a:cubicBezTo>
                  <a:pt x="127370" y="1701931"/>
                  <a:pt x="130909" y="1715744"/>
                  <a:pt x="138546" y="1727200"/>
                </a:cubicBezTo>
                <a:cubicBezTo>
                  <a:pt x="179013" y="1787901"/>
                  <a:pt x="168890" y="1761942"/>
                  <a:pt x="221673" y="1810327"/>
                </a:cubicBezTo>
                <a:cubicBezTo>
                  <a:pt x="244140" y="1830922"/>
                  <a:pt x="260967" y="1858076"/>
                  <a:pt x="286327" y="1874982"/>
                </a:cubicBezTo>
                <a:cubicBezTo>
                  <a:pt x="399000" y="1950095"/>
                  <a:pt x="293486" y="1883064"/>
                  <a:pt x="378691" y="1930400"/>
                </a:cubicBezTo>
                <a:cubicBezTo>
                  <a:pt x="394384" y="1939118"/>
                  <a:pt x="408816" y="1950080"/>
                  <a:pt x="424873" y="1958109"/>
                </a:cubicBezTo>
                <a:cubicBezTo>
                  <a:pt x="433581" y="1962463"/>
                  <a:pt x="443685" y="1963392"/>
                  <a:pt x="452582" y="1967346"/>
                </a:cubicBezTo>
                <a:cubicBezTo>
                  <a:pt x="576711" y="2022515"/>
                  <a:pt x="457329" y="1966778"/>
                  <a:pt x="535709" y="2022764"/>
                </a:cubicBezTo>
                <a:cubicBezTo>
                  <a:pt x="561717" y="2041341"/>
                  <a:pt x="579849" y="2043035"/>
                  <a:pt x="609600" y="2050473"/>
                </a:cubicBezTo>
                <a:cubicBezTo>
                  <a:pt x="779047" y="2163440"/>
                  <a:pt x="614736" y="2060889"/>
                  <a:pt x="1145309" y="2087418"/>
                </a:cubicBezTo>
                <a:cubicBezTo>
                  <a:pt x="1185238" y="2089414"/>
                  <a:pt x="1208036" y="2105408"/>
                  <a:pt x="1246909" y="2115127"/>
                </a:cubicBezTo>
                <a:cubicBezTo>
                  <a:pt x="1259224" y="2118206"/>
                  <a:pt x="1271969" y="2119907"/>
                  <a:pt x="1283855" y="2124364"/>
                </a:cubicBezTo>
                <a:cubicBezTo>
                  <a:pt x="1306638" y="2132908"/>
                  <a:pt x="1328766" y="2147207"/>
                  <a:pt x="1348509" y="2161309"/>
                </a:cubicBezTo>
                <a:cubicBezTo>
                  <a:pt x="1379798" y="2183658"/>
                  <a:pt x="1396733" y="2196019"/>
                  <a:pt x="1422400" y="2225964"/>
                </a:cubicBezTo>
                <a:cubicBezTo>
                  <a:pt x="1435651" y="2241424"/>
                  <a:pt x="1451858" y="2273146"/>
                  <a:pt x="1459346" y="2290618"/>
                </a:cubicBezTo>
                <a:cubicBezTo>
                  <a:pt x="1463181" y="2299567"/>
                  <a:pt x="1463182" y="2310226"/>
                  <a:pt x="1468582" y="2318327"/>
                </a:cubicBezTo>
                <a:cubicBezTo>
                  <a:pt x="1475828" y="2329196"/>
                  <a:pt x="1487929" y="2336002"/>
                  <a:pt x="1496291" y="2346037"/>
                </a:cubicBezTo>
                <a:cubicBezTo>
                  <a:pt x="1503397" y="2354565"/>
                  <a:pt x="1508606" y="2364510"/>
                  <a:pt x="1514764" y="2373746"/>
                </a:cubicBezTo>
                <a:cubicBezTo>
                  <a:pt x="1532909" y="2428184"/>
                  <a:pt x="1511768" y="2374495"/>
                  <a:pt x="1551709" y="2438400"/>
                </a:cubicBezTo>
                <a:cubicBezTo>
                  <a:pt x="1559007" y="2450076"/>
                  <a:pt x="1563351" y="2463391"/>
                  <a:pt x="1570182" y="2475346"/>
                </a:cubicBezTo>
                <a:cubicBezTo>
                  <a:pt x="1575690" y="2484984"/>
                  <a:pt x="1583148" y="2493417"/>
                  <a:pt x="1588655" y="2503055"/>
                </a:cubicBezTo>
                <a:cubicBezTo>
                  <a:pt x="1595486" y="2515009"/>
                  <a:pt x="1599830" y="2528324"/>
                  <a:pt x="1607127" y="2540000"/>
                </a:cubicBezTo>
                <a:cubicBezTo>
                  <a:pt x="1615286" y="2553054"/>
                  <a:pt x="1625889" y="2564419"/>
                  <a:pt x="1634837" y="2576946"/>
                </a:cubicBezTo>
                <a:cubicBezTo>
                  <a:pt x="1641289" y="2585979"/>
                  <a:pt x="1644073" y="2598498"/>
                  <a:pt x="1653309" y="2604655"/>
                </a:cubicBezTo>
                <a:cubicBezTo>
                  <a:pt x="1663871" y="2611696"/>
                  <a:pt x="1677940" y="2610812"/>
                  <a:pt x="1690255" y="2613891"/>
                </a:cubicBezTo>
                <a:cubicBezTo>
                  <a:pt x="1705649" y="2623127"/>
                  <a:pt x="1719566" y="2635465"/>
                  <a:pt x="1736437" y="2641600"/>
                </a:cubicBezTo>
                <a:cubicBezTo>
                  <a:pt x="1754037" y="2648000"/>
                  <a:pt x="1773491" y="2647164"/>
                  <a:pt x="1791855" y="2650837"/>
                </a:cubicBezTo>
                <a:cubicBezTo>
                  <a:pt x="1804302" y="2653327"/>
                  <a:pt x="1816485" y="2656994"/>
                  <a:pt x="1828800" y="2660073"/>
                </a:cubicBezTo>
                <a:cubicBezTo>
                  <a:pt x="1847273" y="2656994"/>
                  <a:pt x="1866452" y="2656759"/>
                  <a:pt x="1884218" y="2650837"/>
                </a:cubicBezTo>
                <a:cubicBezTo>
                  <a:pt x="1894749" y="2647327"/>
                  <a:pt x="1901294" y="2635554"/>
                  <a:pt x="1911927" y="2632364"/>
                </a:cubicBezTo>
                <a:cubicBezTo>
                  <a:pt x="1932779" y="2626108"/>
                  <a:pt x="1955030" y="2626206"/>
                  <a:pt x="1976582" y="2623127"/>
                </a:cubicBezTo>
                <a:cubicBezTo>
                  <a:pt x="2207491" y="2626206"/>
                  <a:pt x="2438520" y="2624313"/>
                  <a:pt x="2669309" y="2632364"/>
                </a:cubicBezTo>
                <a:cubicBezTo>
                  <a:pt x="2757804" y="2635451"/>
                  <a:pt x="2746953" y="2649000"/>
                  <a:pt x="2807855" y="2660073"/>
                </a:cubicBezTo>
                <a:cubicBezTo>
                  <a:pt x="2829274" y="2663967"/>
                  <a:pt x="2850958" y="2666230"/>
                  <a:pt x="2872509" y="2669309"/>
                </a:cubicBezTo>
                <a:cubicBezTo>
                  <a:pt x="2866352" y="2660073"/>
                  <a:pt x="2861886" y="2649449"/>
                  <a:pt x="2854037" y="2641600"/>
                </a:cubicBezTo>
                <a:cubicBezTo>
                  <a:pt x="2840982" y="2628545"/>
                  <a:pt x="2803871" y="2611899"/>
                  <a:pt x="2789382" y="2604655"/>
                </a:cubicBezTo>
                <a:cubicBezTo>
                  <a:pt x="2783224" y="2595419"/>
                  <a:pt x="2778758" y="2584795"/>
                  <a:pt x="2770909" y="2576946"/>
                </a:cubicBezTo>
                <a:cubicBezTo>
                  <a:pt x="2753003" y="2559040"/>
                  <a:pt x="2738029" y="2556749"/>
                  <a:pt x="2715491" y="2549237"/>
                </a:cubicBezTo>
                <a:cubicBezTo>
                  <a:pt x="2660785" y="2508206"/>
                  <a:pt x="2687085" y="2534336"/>
                  <a:pt x="2641600" y="2466109"/>
                </a:cubicBezTo>
                <a:lnTo>
                  <a:pt x="2641600" y="2466109"/>
                </a:lnTo>
                <a:cubicBezTo>
                  <a:pt x="2632364" y="2456873"/>
                  <a:pt x="2613891" y="2451462"/>
                  <a:pt x="2613891" y="2438400"/>
                </a:cubicBezTo>
                <a:cubicBezTo>
                  <a:pt x="2613891" y="2428664"/>
                  <a:pt x="2632364" y="2444558"/>
                  <a:pt x="2641600" y="2447637"/>
                </a:cubicBezTo>
                <a:cubicBezTo>
                  <a:pt x="2674109" y="2472019"/>
                  <a:pt x="2715711" y="2497777"/>
                  <a:pt x="2743200" y="2530764"/>
                </a:cubicBezTo>
                <a:cubicBezTo>
                  <a:pt x="2764497" y="2556321"/>
                  <a:pt x="2759026" y="2565945"/>
                  <a:pt x="2789382" y="2586182"/>
                </a:cubicBezTo>
                <a:cubicBezTo>
                  <a:pt x="2797483" y="2591582"/>
                  <a:pt x="2807855" y="2592339"/>
                  <a:pt x="2817091" y="2595418"/>
                </a:cubicBezTo>
                <a:cubicBezTo>
                  <a:pt x="2823249" y="2607733"/>
                  <a:pt x="2835564" y="2618595"/>
                  <a:pt x="2835564" y="2632364"/>
                </a:cubicBezTo>
                <a:cubicBezTo>
                  <a:pt x="2835564" y="2652889"/>
                  <a:pt x="2801697" y="2670336"/>
                  <a:pt x="2789382" y="2678546"/>
                </a:cubicBezTo>
                <a:cubicBezTo>
                  <a:pt x="2772277" y="2729862"/>
                  <a:pt x="2789538" y="2688722"/>
                  <a:pt x="2743200" y="2752437"/>
                </a:cubicBezTo>
                <a:cubicBezTo>
                  <a:pt x="2730142" y="2770392"/>
                  <a:pt x="2719576" y="2790094"/>
                  <a:pt x="2706255" y="2807855"/>
                </a:cubicBezTo>
                <a:cubicBezTo>
                  <a:pt x="2671886" y="2853681"/>
                  <a:pt x="2687085" y="2831992"/>
                  <a:pt x="2660073" y="2872509"/>
                </a:cubicBezTo>
                <a:cubicBezTo>
                  <a:pt x="2650837" y="2866352"/>
                  <a:pt x="2639470" y="2862565"/>
                  <a:pt x="2632364" y="2854037"/>
                </a:cubicBezTo>
                <a:cubicBezTo>
                  <a:pt x="2602672" y="2818407"/>
                  <a:pt x="2609376" y="2765643"/>
                  <a:pt x="2604655" y="2724727"/>
                </a:cubicBezTo>
                <a:cubicBezTo>
                  <a:pt x="2598965" y="2675411"/>
                  <a:pt x="2586182" y="2576946"/>
                  <a:pt x="2586182" y="2576946"/>
                </a:cubicBezTo>
                <a:cubicBezTo>
                  <a:pt x="2589261" y="2543079"/>
                  <a:pt x="2578546" y="2504872"/>
                  <a:pt x="2595418" y="2475346"/>
                </a:cubicBezTo>
                <a:cubicBezTo>
                  <a:pt x="2603055" y="2461980"/>
                  <a:pt x="2623127" y="2512291"/>
                  <a:pt x="2623127" y="2512291"/>
                </a:cubicBezTo>
              </a:path>
            </a:pathLst>
          </a:cu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5061527" y="5750814"/>
            <a:ext cx="71304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 smtClean="0"/>
              <a:t>Choose a test point only from real axis, and this test point is only one pole on right side,  so that region is consider as a root locus, so highlighted it.</a:t>
            </a:r>
            <a:endParaRPr lang="en-US" sz="2400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986" y="2465772"/>
            <a:ext cx="6573655" cy="2716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7768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784B415B-A2F3-4043-ACEC-EBD26CFC76CD}"/>
              </a:ext>
            </a:extLst>
          </p:cNvPr>
          <p:cNvSpPr txBox="1"/>
          <p:nvPr/>
        </p:nvSpPr>
        <p:spPr>
          <a:xfrm>
            <a:off x="600364" y="219696"/>
            <a:ext cx="8026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0070C0"/>
                </a:solidFill>
              </a:rPr>
              <a:t>Step-3: Angle of Asymptotes And Centroid</a:t>
            </a:r>
            <a:endParaRPr lang="th-TH" b="1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295563" y="702829"/>
                <a:ext cx="6918037" cy="9568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𝐴𝑛𝑔𝑙𝑒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𝑎𝑠𝑦𝑚𝑜𝑡𝑜𝑡𝑒𝑠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± 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180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+1)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563" y="702829"/>
                <a:ext cx="6918037" cy="956865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388391" y="1768163"/>
                <a:ext cx="887916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𝑁𝑜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𝑝𝑜𝑙𝑒𝑠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;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𝑁𝑜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𝑧𝑒𝑟𝑜𝑠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=0, 1, 2, 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391" y="1768163"/>
                <a:ext cx="8879162" cy="52322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295563" y="2571961"/>
                <a:ext cx="10895006" cy="86459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 ↔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𝐴𝑜𝐴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± 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180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+1)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± 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180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∗0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 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563" y="2571961"/>
                <a:ext cx="10895006" cy="864596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295563" y="3717135"/>
                <a:ext cx="10895006" cy="86459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 ↔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𝐴𝑜𝐴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± 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180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+1)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± 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180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∗1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18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563" y="3717135"/>
                <a:ext cx="10895006" cy="864596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221672" y="4885868"/>
                <a:ext cx="11970327" cy="74116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𝑖𝑓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=2↔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𝐴𝑜𝐴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± 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180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(2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+1)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± 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180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(2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∗2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+1)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30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∓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360−300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∓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6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672" y="4885868"/>
                <a:ext cx="11970327" cy="741165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221673" y="6070079"/>
                <a:ext cx="11970327" cy="74116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𝑖𝑓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=3↔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𝐴𝑜𝐴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± 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180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(2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+1)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± 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180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(2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∗3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+1)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42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420−360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6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673" y="6070079"/>
                <a:ext cx="11970327" cy="741165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312534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2972" y="1259970"/>
                <a:ext cx="12035218" cy="8330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𝐶𝑒𝑛𝑡𝑟𝑜𝑖𝑑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𝑝𝑜𝑙𝑒𝑠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− </m:t>
                              </m:r>
                              <m:nary>
                                <m:naryPr>
                                  <m:chr m:val="∑"/>
                                  <m:subHide m:val="on"/>
                                  <m:supHide m:val="on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𝑧𝑒𝑟𝑜𝑠</m:t>
                                  </m:r>
                                </m:e>
                              </m:nary>
                            </m:e>
                          </m:nary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 −(0)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0 −2+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3−2−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3−0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72" y="1259970"/>
                <a:ext cx="12035218" cy="833049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24572" y="2923452"/>
                <a:ext cx="7592399" cy="8330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𝐶𝑒𝑛𝑡𝑟𝑜𝑖𝑑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𝑝𝑜𝑙𝑒𝑠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− </m:t>
                              </m:r>
                              <m:nary>
                                <m:naryPr>
                                  <m:chr m:val="∑"/>
                                  <m:subHide m:val="on"/>
                                  <m:supHide m:val="on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𝑧𝑒𝑟𝑜𝑠</m:t>
                                  </m:r>
                                </m:e>
                              </m:nary>
                            </m:e>
                          </m:nary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−4 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  1.33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572" y="2923452"/>
                <a:ext cx="7592399" cy="83304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784B415B-A2F3-4043-ACEC-EBD26CFC76CD}"/>
              </a:ext>
            </a:extLst>
          </p:cNvPr>
          <p:cNvSpPr txBox="1"/>
          <p:nvPr/>
        </p:nvSpPr>
        <p:spPr>
          <a:xfrm>
            <a:off x="600364" y="219696"/>
            <a:ext cx="8026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0070C0"/>
                </a:solidFill>
              </a:rPr>
              <a:t>Step-3: Angle of Asymptotes And Centroid</a:t>
            </a:r>
            <a:endParaRPr lang="th-TH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9092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7309" y="203200"/>
            <a:ext cx="8709891" cy="641003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8304" y="4327477"/>
            <a:ext cx="3118010" cy="186064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237673" y="1086202"/>
            <a:ext cx="6096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https://www.youtube.com/watch?v=_1wNh_NJ0co</a:t>
            </a:r>
          </a:p>
        </p:txBody>
      </p:sp>
    </p:spTree>
    <p:extLst>
      <p:ext uri="{BB962C8B-B14F-4D97-AF65-F5344CB8AC3E}">
        <p14:creationId xmlns:p14="http://schemas.microsoft.com/office/powerpoint/2010/main" val="2710379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136733" y="2060738"/>
                <a:ext cx="11849141" cy="7788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𝐶𝑒𝑛𝑡𝑟𝑜𝑖𝑑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𝑝𝑜𝑙𝑒𝑠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 − </m:t>
                              </m:r>
                              <m:nary>
                                <m:naryPr>
                                  <m:chr m:val="∑"/>
                                  <m:subHide m:val="on"/>
                                  <m:supHide m:val="on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𝑧𝑒𝑟𝑜𝑠</m:t>
                                  </m:r>
                                </m:e>
                              </m:nary>
                            </m:e>
                          </m:nary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𝑁𝑢𝑚𝑏𝑒𝑟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𝑃𝑜𝑙𝑒𝑠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𝑁𝑢𝑚𝑏𝑒𝑟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𝑍𝑒𝑟𝑜𝑠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 −(0)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0 −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5 −10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3−0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733" y="2060738"/>
                <a:ext cx="11849141" cy="778803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383189" y="3684517"/>
                <a:ext cx="3134448" cy="7013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𝐶𝑒𝑛𝑡𝑟𝑜𝑖𝑑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−15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=−5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189" y="3684517"/>
                <a:ext cx="3134448" cy="70134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/>
          <p:cNvSpPr txBox="1"/>
          <p:nvPr/>
        </p:nvSpPr>
        <p:spPr>
          <a:xfrm>
            <a:off x="253881" y="138545"/>
            <a:ext cx="1161484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7030A0"/>
                </a:solidFill>
              </a:rPr>
              <a:t>EXAMPLE: Suppose poles of control system P = 0, -5, and -10 having no zeros. Calculate the Centroid </a:t>
            </a:r>
            <a:r>
              <a:rPr lang="en-US" sz="3200" b="1" dirty="0">
                <a:solidFill>
                  <a:srgbClr val="7030A0"/>
                </a:solidFill>
              </a:rPr>
              <a:t>and Angle of Asymptotes </a:t>
            </a:r>
          </a:p>
        </p:txBody>
      </p:sp>
    </p:spTree>
    <p:extLst>
      <p:ext uri="{BB962C8B-B14F-4D97-AF65-F5344CB8AC3E}">
        <p14:creationId xmlns:p14="http://schemas.microsoft.com/office/powerpoint/2010/main" val="2921099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/>
              <p:cNvSpPr/>
              <p:nvPr/>
            </p:nvSpPr>
            <p:spPr>
              <a:xfrm>
                <a:off x="295563" y="527338"/>
                <a:ext cx="9476510" cy="12039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>
                          <a:latin typeface="Cambria Math" panose="02040503050406030204" pitchFamily="18" charset="0"/>
                        </a:rPr>
                        <m:t>𝐴𝑛𝑔𝑙𝑒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𝑎𝑠𝑦𝑚𝑜𝑡𝑜𝑡𝑒𝑠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± </m:t>
                          </m:r>
                          <m:sSup>
                            <m:sSupPr>
                              <m:ctrlPr>
                                <a:rPr lang="en-US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180</m:t>
                              </m:r>
                            </m:e>
                            <m:sup>
                              <m:r>
                                <a:rPr lang="en-US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p>
                          </m:sSup>
                          <m: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(2</m:t>
                          </m:r>
                          <m: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+1)</m:t>
                          </m:r>
                        </m:num>
                        <m:den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</m:oMath>
                  </m:oMathPara>
                </a14:m>
                <a:endParaRPr lang="en-US" sz="3600" dirty="0"/>
              </a:p>
            </p:txBody>
          </p:sp>
        </mc:Choice>
        <mc:Fallback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563" y="527338"/>
                <a:ext cx="9476510" cy="1203919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4"/>
              <p:cNvSpPr/>
              <p:nvPr/>
            </p:nvSpPr>
            <p:spPr>
              <a:xfrm>
                <a:off x="378032" y="1950613"/>
                <a:ext cx="10133608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𝑁𝑜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. 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𝑝𝑜𝑙𝑒𝑠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;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𝑁𝑜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. 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𝑧𝑒𝑟𝑜𝑠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=0, 1, 2, …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032" y="1950613"/>
                <a:ext cx="10133608" cy="58477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295563" y="2789015"/>
                <a:ext cx="10095346" cy="86459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𝑖𝑓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=0 ↔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𝐴𝑜𝐴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± </m:t>
                          </m:r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180</m:t>
                              </m:r>
                            </m:e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p>
                          </m:sSup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(2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+1)</m:t>
                          </m:r>
                        </m:num>
                        <m:den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± </m:t>
                          </m:r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180</m:t>
                              </m:r>
                            </m:e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p>
                          </m:sSup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(2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∗0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+1)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 </m:t>
                      </m:r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563" y="2789015"/>
                <a:ext cx="10095346" cy="864596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/>
              <p:cNvSpPr txBox="1"/>
              <p:nvPr/>
            </p:nvSpPr>
            <p:spPr>
              <a:xfrm>
                <a:off x="286327" y="4326735"/>
                <a:ext cx="10317019" cy="86459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𝑖𝑓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=1 ↔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𝐴𝑜𝐴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± </m:t>
                          </m:r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180</m:t>
                              </m:r>
                            </m:e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p>
                          </m:sSup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(2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+1)</m:t>
                          </m:r>
                        </m:num>
                        <m:den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± </m:t>
                          </m:r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180</m:t>
                              </m:r>
                            </m:e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p>
                          </m:sSup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(2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∗1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+1)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18</m:t>
                      </m:r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327" y="4326735"/>
                <a:ext cx="10317019" cy="864596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/>
              <p:cNvSpPr txBox="1"/>
              <p:nvPr/>
            </p:nvSpPr>
            <p:spPr>
              <a:xfrm>
                <a:off x="0" y="5689432"/>
                <a:ext cx="10603346" cy="86459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𝑖𝑓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=2↔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𝐴𝑜𝐴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± </m:t>
                          </m:r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180</m:t>
                              </m:r>
                            </m:e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p>
                          </m:sSup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(2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+1)</m:t>
                          </m:r>
                        </m:num>
                        <m:den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± </m:t>
                          </m:r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180</m:t>
                              </m:r>
                            </m:e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p>
                          </m:sSup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(2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∗2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+1)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30</m:t>
                      </m:r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689432"/>
                <a:ext cx="10603346" cy="864596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95237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684" y="374254"/>
            <a:ext cx="8641024" cy="5999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0960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5382" y="129309"/>
            <a:ext cx="8709891" cy="6410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2655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147782" y="2219694"/>
            <a:ext cx="11637818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Verdana" panose="020B0604030504040204" pitchFamily="34" charset="0"/>
              </a:rPr>
              <a:t>Example: Draw the root locus of the </a:t>
            </a:r>
            <a:br>
              <a:rPr kumimoji="0" lang="en-US" altLang="en-US" sz="3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Verdana" panose="020B0604030504040204" pitchFamily="34" charset="0"/>
              </a:rPr>
            </a:br>
            <a:r>
              <a:rPr kumimoji="0" lang="en-US" altLang="en-US" sz="3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Verdana" panose="020B0604030504040204" pitchFamily="34" charset="0"/>
              </a:rPr>
              <a:t>control system having open loop transfer</a:t>
            </a:r>
            <a:br>
              <a:rPr kumimoji="0" lang="en-US" altLang="en-US" sz="3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Verdana" panose="020B0604030504040204" pitchFamily="34" charset="0"/>
              </a:rPr>
            </a:br>
            <a:r>
              <a:rPr kumimoji="0" lang="en-US" altLang="en-US" sz="3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Verdana" panose="020B0604030504040204" pitchFamily="34" charset="0"/>
              </a:rPr>
              <a:t> function</a:t>
            </a:r>
            <a:endParaRPr kumimoji="0" lang="en-US" altLang="en-US" sz="36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2452255" y="4285672"/>
                <a:ext cx="6361420" cy="12616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𝑮</m:t>
                      </m:r>
                      <m:d>
                        <m:dPr>
                          <m:ctrlPr>
                            <a:rPr lang="en-US" sz="4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</m:d>
                      <m:r>
                        <a:rPr lang="en-US" sz="4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𝑯</m:t>
                      </m:r>
                      <m:d>
                        <m:dPr>
                          <m:ctrlPr>
                            <a:rPr lang="en-US" sz="4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</m:d>
                      <m:r>
                        <a:rPr lang="en-US" sz="4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4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𝑲</m:t>
                          </m:r>
                        </m:num>
                        <m:den>
                          <m:r>
                            <a:rPr lang="en-US" sz="4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en-US" sz="4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4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en-US" sz="4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4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4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)(</m:t>
                          </m:r>
                          <m:r>
                            <a:rPr lang="en-US" sz="4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en-US" sz="4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4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𝟓</m:t>
                          </m:r>
                          <m:r>
                            <a:rPr lang="en-US" sz="4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4000" b="1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2255" y="4285672"/>
                <a:ext cx="6361420" cy="1261627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9171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7030A0"/>
                </a:solidFill>
              </a:rPr>
              <a:t>STEP-1: Calculate No of Poles and Zeros</a:t>
            </a:r>
            <a:endParaRPr lang="en-US" b="1" dirty="0">
              <a:solidFill>
                <a:srgbClr val="7030A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838200" y="1475797"/>
                <a:ext cx="8242641" cy="12616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US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num>
                        <m:den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+1)(</m:t>
                          </m:r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+5)</m:t>
                          </m:r>
                        </m:den>
                      </m:f>
                      <m:r>
                        <a:rPr lang="en-US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𝑍𝑒𝑟𝑜𝑠</m:t>
                          </m:r>
                        </m:num>
                        <m:den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𝑃𝑜𝑙𝑒𝑠</m:t>
                          </m:r>
                        </m:den>
                      </m:f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475797"/>
                <a:ext cx="8242641" cy="1261627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1018857" y="3183820"/>
                <a:ext cx="7881325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𝑃𝑜𝑙𝑒𝑠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 →</m:t>
                      </m:r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=0;</m:t>
                      </m:r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;</m:t>
                      </m:r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−5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;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8857" y="3183820"/>
                <a:ext cx="7881325" cy="61555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/>
              <p:cNvSpPr txBox="1"/>
              <p:nvPr/>
            </p:nvSpPr>
            <p:spPr>
              <a:xfrm>
                <a:off x="909637" y="4414926"/>
                <a:ext cx="11380616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𝑍𝑒𝑟𝑜𝑠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 →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𝑍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=0, 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𝑏𝑒𝑐𝑎𝑢𝑠𝑒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𝑛𝑜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𝑡𝑒𝑟𝑚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𝑖𝑛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𝑁𝑢𝑚𝑒𝑟𝑎𝑡𝑜𝑟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637" y="4414926"/>
                <a:ext cx="11380616" cy="615553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20258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2288</TotalTime>
  <Words>1436</Words>
  <Application>Microsoft Office PowerPoint</Application>
  <PresentationFormat>Widescreen</PresentationFormat>
  <Paragraphs>168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4" baseType="lpstr">
      <vt:lpstr>Angsana New</vt:lpstr>
      <vt:lpstr>Arial</vt:lpstr>
      <vt:lpstr>Calibri</vt:lpstr>
      <vt:lpstr>Calibri Light</vt:lpstr>
      <vt:lpstr>Cambria Math</vt:lpstr>
      <vt:lpstr>Cordia New</vt:lpstr>
      <vt:lpstr>Times New Roman</vt:lpstr>
      <vt:lpstr>Verdana</vt:lpstr>
      <vt:lpstr>Wingdings</vt:lpstr>
      <vt:lpstr>Office Theme</vt:lpstr>
      <vt:lpstr>SECOND-WEEK  </vt:lpstr>
      <vt:lpstr>Centroid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Example: Draw the root locus of the  control system having open loop transfer  function</vt:lpstr>
      <vt:lpstr>STEP-1: Calculate No of Poles and Zeros</vt:lpstr>
      <vt:lpstr>Step-2: Find the Root Locus Branch</vt:lpstr>
      <vt:lpstr>Step-3: Angle of Asymptotes</vt:lpstr>
      <vt:lpstr>Step-4: Centroid</vt:lpstr>
      <vt:lpstr>Angle of Departure</vt:lpstr>
      <vt:lpstr>Calculate The Angle of Departure</vt:lpstr>
      <vt:lpstr>Calculate The Angle of Departure</vt:lpstr>
      <vt:lpstr>Angle of Arrival</vt:lpstr>
      <vt:lpstr>Calculate The Angle of Arrival</vt:lpstr>
      <vt:lpstr>Calculate The Angle of Arrival</vt:lpstr>
      <vt:lpstr>Finding the Crossing Point of Root Locus</vt:lpstr>
      <vt:lpstr>Root Locus Method</vt:lpstr>
      <vt:lpstr>Root Locus Method</vt:lpstr>
      <vt:lpstr>Procedure of Root Locus</vt:lpstr>
      <vt:lpstr>Procedure of Root Locus</vt:lpstr>
      <vt:lpstr>Procedure of Root Locus</vt:lpstr>
      <vt:lpstr>Procedure of Root Locus</vt:lpstr>
      <vt:lpstr>Procedure of Root Locus</vt:lpstr>
      <vt:lpstr>Obtain the root-locus plot for the unity feedback system with transfer function given below is: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LINEAR CONTROL SYSTEM EE-324       Credit-Hours: 3+1</dc:title>
  <dc:creator>Wazir Laghari</dc:creator>
  <cp:lastModifiedBy>Wazir laghari</cp:lastModifiedBy>
  <cp:revision>28</cp:revision>
  <dcterms:created xsi:type="dcterms:W3CDTF">2021-09-03T17:55:52Z</dcterms:created>
  <dcterms:modified xsi:type="dcterms:W3CDTF">2023-10-28T08:30:33Z</dcterms:modified>
</cp:coreProperties>
</file>